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3">
  <p:sldMasterIdLst>
    <p:sldMasterId id="2147484143" r:id="rId1"/>
    <p:sldMasterId id="2147483808" r:id="rId2"/>
    <p:sldMasterId id="2147484150" r:id="rId3"/>
  </p:sldMasterIdLst>
  <p:notesMasterIdLst>
    <p:notesMasterId r:id="rId46"/>
  </p:notesMasterIdLst>
  <p:handoutMasterIdLst>
    <p:handoutMasterId r:id="rId47"/>
  </p:handoutMasterIdLst>
  <p:sldIdLst>
    <p:sldId id="1897" r:id="rId4"/>
    <p:sldId id="2172" r:id="rId5"/>
    <p:sldId id="2164" r:id="rId6"/>
    <p:sldId id="2156" r:id="rId7"/>
    <p:sldId id="269" r:id="rId8"/>
    <p:sldId id="2191" r:id="rId9"/>
    <p:sldId id="2228" r:id="rId10"/>
    <p:sldId id="2222" r:id="rId11"/>
    <p:sldId id="2226" r:id="rId12"/>
    <p:sldId id="2227" r:id="rId13"/>
    <p:sldId id="271" r:id="rId14"/>
    <p:sldId id="266" r:id="rId15"/>
    <p:sldId id="267" r:id="rId16"/>
    <p:sldId id="268" r:id="rId17"/>
    <p:sldId id="2220" r:id="rId18"/>
    <p:sldId id="2224" r:id="rId19"/>
    <p:sldId id="2190" r:id="rId20"/>
    <p:sldId id="2170" r:id="rId21"/>
    <p:sldId id="2184" r:id="rId22"/>
    <p:sldId id="2186" r:id="rId23"/>
    <p:sldId id="2201" r:id="rId24"/>
    <p:sldId id="2185" r:id="rId25"/>
    <p:sldId id="265" r:id="rId26"/>
    <p:sldId id="278" r:id="rId27"/>
    <p:sldId id="2229" r:id="rId28"/>
    <p:sldId id="279" r:id="rId29"/>
    <p:sldId id="280" r:id="rId30"/>
    <p:sldId id="283" r:id="rId31"/>
    <p:sldId id="282" r:id="rId32"/>
    <p:sldId id="284" r:id="rId33"/>
    <p:sldId id="2195" r:id="rId34"/>
    <p:sldId id="2204" r:id="rId35"/>
    <p:sldId id="2202" r:id="rId36"/>
    <p:sldId id="2199" r:id="rId37"/>
    <p:sldId id="2203" r:id="rId38"/>
    <p:sldId id="2193" r:id="rId39"/>
    <p:sldId id="2194" r:id="rId40"/>
    <p:sldId id="2217" r:id="rId41"/>
    <p:sldId id="2196" r:id="rId42"/>
    <p:sldId id="2219" r:id="rId43"/>
    <p:sldId id="2221" r:id="rId44"/>
    <p:sldId id="1958" r:id="rId45"/>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1897"/>
          </p14:sldIdLst>
        </p14:section>
        <p14:section name="Overview" id="{FB331F91-5AB2-44BA-B550-9384D04C7A63}">
          <p14:sldIdLst>
            <p14:sldId id="2172"/>
            <p14:sldId id="2164"/>
          </p14:sldIdLst>
        </p14:section>
        <p14:section name="Problem Description" id="{30C10824-FE00-4865-B8D4-A6B670ED422B}">
          <p14:sldIdLst>
            <p14:sldId id="2156"/>
            <p14:sldId id="269"/>
            <p14:sldId id="2191"/>
            <p14:sldId id="2228"/>
          </p14:sldIdLst>
        </p14:section>
        <p14:section name="Theory" id="{E1DA72CB-1EF2-40FD-B4D3-43F55515C4AC}">
          <p14:sldIdLst>
            <p14:sldId id="2222"/>
            <p14:sldId id="2226"/>
          </p14:sldIdLst>
        </p14:section>
        <p14:section name="Metrics" id="{0F01F1B6-60A9-48B9-93A0-4AEC51B44107}">
          <p14:sldIdLst>
            <p14:sldId id="2227"/>
            <p14:sldId id="271"/>
            <p14:sldId id="266"/>
            <p14:sldId id="267"/>
            <p14:sldId id="268"/>
            <p14:sldId id="2220"/>
            <p14:sldId id="2224"/>
          </p14:sldIdLst>
        </p14:section>
        <p14:section name="Algorithm Design" id="{93541B70-D4D6-4820-8B0B-DAEDC5C04A28}">
          <p14:sldIdLst>
            <p14:sldId id="2190"/>
            <p14:sldId id="2170"/>
            <p14:sldId id="2184"/>
            <p14:sldId id="2186"/>
            <p14:sldId id="2201"/>
            <p14:sldId id="2185"/>
          </p14:sldIdLst>
        </p14:section>
        <p14:section name="Test Platform" id="{B86F2B78-17B0-4003-9016-779AFFAEF87A}">
          <p14:sldIdLst>
            <p14:sldId id="265"/>
            <p14:sldId id="278"/>
            <p14:sldId id="2229"/>
            <p14:sldId id="279"/>
            <p14:sldId id="280"/>
            <p14:sldId id="283"/>
            <p14:sldId id="282"/>
            <p14:sldId id="284"/>
          </p14:sldIdLst>
        </p14:section>
        <p14:section name="Synthetic Evaluation" id="{64FFB680-6B27-4414-BD5E-11036BBFB593}">
          <p14:sldIdLst>
            <p14:sldId id="2195"/>
            <p14:sldId id="2204"/>
            <p14:sldId id="2202"/>
            <p14:sldId id="2199"/>
            <p14:sldId id="2203"/>
            <p14:sldId id="2193"/>
            <p14:sldId id="2194"/>
            <p14:sldId id="2217"/>
            <p14:sldId id="2196"/>
            <p14:sldId id="2219"/>
            <p14:sldId id="2221"/>
            <p14:sldId id="1958"/>
          </p14:sldIdLst>
        </p14:section>
      </p14:sectionLst>
    </p:ext>
    <p:ext uri="{EFAFB233-063F-42B5-8137-9DF3F51BA10A}">
      <p15:sldGuideLst xmlns:p15="http://schemas.microsoft.com/office/powerpoint/2012/main">
        <p15:guide id="3" orient="horz" pos="3026" userDrawn="1">
          <p15:clr>
            <a:srgbClr val="A4A3A4"/>
          </p15:clr>
        </p15:guide>
        <p15:guide id="4" orient="horz" pos="441" userDrawn="1">
          <p15:clr>
            <a:srgbClr val="A4A3A4"/>
          </p15:clr>
        </p15:guide>
        <p15:guide id="5" orient="horz" pos="1620" userDrawn="1">
          <p15:clr>
            <a:srgbClr val="A4A3A4"/>
          </p15:clr>
        </p15:guide>
        <p15:guide id="6" pos="5759">
          <p15:clr>
            <a:srgbClr val="A4A3A4"/>
          </p15:clr>
        </p15:guide>
        <p15:guide id="7" pos="5511" userDrawn="1">
          <p15:clr>
            <a:srgbClr val="A4A3A4"/>
          </p15:clr>
        </p15:guide>
        <p15:guide id="8" pos="249" userDrawn="1">
          <p15:clr>
            <a:srgbClr val="A4A3A4"/>
          </p15:clr>
        </p15:guide>
        <p15:guide id="9" pos="2880">
          <p15:clr>
            <a:srgbClr val="A4A3A4"/>
          </p15:clr>
        </p15:guide>
        <p15:guide id="10" pos="2789" userDrawn="1">
          <p15:clr>
            <a:srgbClr val="A4A3A4"/>
          </p15:clr>
        </p15:guide>
        <p15:guide id="11" pos="2971"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8B1"/>
    <a:srgbClr val="009900"/>
    <a:srgbClr val="236B9E"/>
    <a:srgbClr val="9ACFF7"/>
    <a:srgbClr val="6699FF"/>
    <a:srgbClr val="FC9E20"/>
    <a:srgbClr val="C41319"/>
    <a:srgbClr val="08BCF3"/>
    <a:srgbClr val="CC2A59"/>
    <a:srgbClr val="FA63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85" autoAdjust="0"/>
    <p:restoredTop sz="97887" autoAdjust="0"/>
  </p:normalViewPr>
  <p:slideViewPr>
    <p:cSldViewPr snapToGrid="0" showGuides="1">
      <p:cViewPr varScale="1">
        <p:scale>
          <a:sx n="146" d="100"/>
          <a:sy n="146" d="100"/>
        </p:scale>
        <p:origin x="120" y="936"/>
      </p:cViewPr>
      <p:guideLst>
        <p:guide orient="horz" pos="3026"/>
        <p:guide orient="horz" pos="441"/>
        <p:guide orient="horz" pos="1620"/>
        <p:guide pos="5759"/>
        <p:guide pos="5511"/>
        <p:guide pos="249"/>
        <p:guide pos="2880"/>
        <p:guide pos="2789"/>
        <p:guide pos="2971"/>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109" d="100"/>
          <a:sy n="109" d="100"/>
        </p:scale>
        <p:origin x="5232" y="102"/>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2024/7/10</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2024/7/10</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D1208B-ABB5-48F0-93EC-79B837E3F925}" type="slidenum">
              <a:rPr lang="zh-CN" altLang="en-US" smtClean="0">
                <a:solidFill>
                  <a:srgbClr val="000000"/>
                </a:solidFill>
              </a:rPr>
              <a:pPr/>
              <a:t>2</a:t>
            </a:fld>
            <a:endParaRPr lang="en-US" altLang="zh-CN" dirty="0">
              <a:solidFill>
                <a:srgbClr val="000000"/>
              </a:solidFill>
            </a:endParaRPr>
          </a:p>
        </p:txBody>
      </p:sp>
    </p:spTree>
    <p:extLst>
      <p:ext uri="{BB962C8B-B14F-4D97-AF65-F5344CB8AC3E}">
        <p14:creationId xmlns:p14="http://schemas.microsoft.com/office/powerpoint/2010/main" val="144103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01550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82313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89940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48050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704214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Tree>
    <p:extLst>
      <p:ext uri="{BB962C8B-B14F-4D97-AF65-F5344CB8AC3E}">
        <p14:creationId xmlns:p14="http://schemas.microsoft.com/office/powerpoint/2010/main" val="4150640866"/>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7" y="-2381"/>
            <a:ext cx="8356827" cy="552450"/>
          </a:xfrm>
          <a:prstGeom prst="rect">
            <a:avLst/>
          </a:prstGeom>
          <a:ln>
            <a:noFill/>
          </a:ln>
        </p:spPr>
        <p:txBody>
          <a:bodyPr anchor="b"/>
          <a:lstStyle>
            <a:lvl1pPr>
              <a:defRPr sz="1400" b="1">
                <a:latin typeface="Arial" panose="020B0604020202020204" pitchFamily="34" charset="0"/>
                <a:cs typeface="Arial" panose="020B0604020202020204" pitchFamily="34" charset="0"/>
              </a:defRPr>
            </a:lvl1pPr>
          </a:lstStyle>
          <a:p>
            <a:r>
              <a:rPr lang="en-US" altLang="zh-CN" dirty="0"/>
              <a:t>Title</a:t>
            </a:r>
            <a:br>
              <a:rPr lang="en-US" altLang="zh-CN" dirty="0"/>
            </a:br>
            <a:r>
              <a:rPr lang="en-US" altLang="zh-CN" dirty="0"/>
              <a:t>subtitle</a:t>
            </a:r>
            <a:endParaRPr lang="zh-CN" altLang="en-US" dirty="0"/>
          </a:p>
        </p:txBody>
      </p:sp>
      <p:cxnSp>
        <p:nvCxnSpPr>
          <p:cNvPr id="4" name="Straight Connector 3">
            <a:extLst>
              <a:ext uri="{FF2B5EF4-FFF2-40B4-BE49-F238E27FC236}">
                <a16:creationId xmlns:a16="http://schemas.microsoft.com/office/drawing/2014/main" id="{21B6B6E9-8A22-4139-BDE4-596162DCBACE}"/>
              </a:ext>
            </a:extLst>
          </p:cNvPr>
          <p:cNvCxnSpPr>
            <a:cxnSpLocks/>
          </p:cNvCxnSpPr>
          <p:nvPr userDrawn="1"/>
        </p:nvCxnSpPr>
        <p:spPr bwMode="auto">
          <a:xfrm>
            <a:off x="395288" y="550069"/>
            <a:ext cx="8352368" cy="0"/>
          </a:xfrm>
          <a:prstGeom prst="line">
            <a:avLst/>
          </a:prstGeom>
          <a:ln w="12700">
            <a:solidFill>
              <a:schemeClr val="tx1">
                <a:lumMod val="50000"/>
                <a:lumOff val="50000"/>
              </a:schemeClr>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975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955717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9" name="Picture 8">
            <a:extLst>
              <a:ext uri="{FF2B5EF4-FFF2-40B4-BE49-F238E27FC236}">
                <a16:creationId xmlns:a16="http://schemas.microsoft.com/office/drawing/2014/main" id="{7E690AE8-DF03-4F05-81D3-04E0A5CCECF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pic>
        <p:nvPicPr>
          <p:cNvPr id="12" name="Picture 4" descr="Technische Universität Berlin – Wikipedia">
            <a:extLst>
              <a:ext uri="{FF2B5EF4-FFF2-40B4-BE49-F238E27FC236}">
                <a16:creationId xmlns:a16="http://schemas.microsoft.com/office/drawing/2014/main" id="{78EB45BB-0A33-4416-872F-2C946128C2C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62A450B-532E-4158-8F18-69700CAEE682}"/>
              </a:ext>
            </a:extLst>
          </p:cNvPr>
          <p:cNvSpPr/>
          <p:nvPr userDrawn="1"/>
        </p:nvSpPr>
        <p:spPr>
          <a:xfrm>
            <a:off x="-28"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37AD167-8F17-4B9C-AFFD-9D688F8EC8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05" y="4600016"/>
            <a:ext cx="1250768" cy="273844"/>
          </a:xfrm>
          <a:prstGeom prst="rect">
            <a:avLst/>
          </a:prstGeom>
        </p:spPr>
      </p:pic>
      <p:pic>
        <p:nvPicPr>
          <p:cNvPr id="15" name="Picture 4" descr="Technische Universität Berlin – Wikipedia">
            <a:extLst>
              <a:ext uri="{FF2B5EF4-FFF2-40B4-BE49-F238E27FC236}">
                <a16:creationId xmlns:a16="http://schemas.microsoft.com/office/drawing/2014/main" id="{F70D821F-508C-4E45-A8F9-F7944EC9AB3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193"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16685"/>
      </p:ext>
    </p:extLst>
  </p:cSld>
  <p:clrMap bg1="lt1" tx1="dk1" bg2="lt2" tx2="dk2" accent1="accent1" accent2="accent2" accent3="accent3" accent4="accent4" accent5="accent5" accent6="accent6" hlink="hlink" folHlink="folHlink"/>
  <p:sldLayoutIdLst>
    <p:sldLayoutId id="2147484144"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p15:clr>
            <a:srgbClr val="F26B43"/>
          </p15:clr>
        </p15:guide>
        <p15:guide id="2" pos="3842">
          <p15:clr>
            <a:srgbClr val="F26B43"/>
          </p15:clr>
        </p15:guide>
        <p15:guide id="3" pos="566">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684938" rtl="0" eaLnBrk="0" fontAlgn="auto" latinLnBrk="0" hangingPunct="0">
              <a:lnSpc>
                <a:spcPct val="100000"/>
              </a:lnSpc>
              <a:spcBef>
                <a:spcPts val="0"/>
              </a:spcBef>
              <a:spcAft>
                <a:spcPts val="0"/>
              </a:spcAft>
              <a:buClrTx/>
              <a:buSzTx/>
              <a:buFontTx/>
              <a:buNone/>
              <a:tabLst/>
              <a:defRPr/>
            </a:pPr>
            <a:r>
              <a:rPr lang="en-US" altLang="zh-CN" sz="600" b="0" kern="0" dirty="0">
                <a:solidFill>
                  <a:schemeClr val="tx1">
                    <a:lumMod val="50000"/>
                    <a:lumOff val="50000"/>
                  </a:schemeClr>
                </a:solidFill>
                <a:latin typeface="FrutigerNext LT Light" panose="020B0403040504020204" pitchFamily="34" charset="0"/>
                <a:ea typeface="MS PGothic" pitchFamily="34" charset="-128"/>
              </a:rPr>
              <a:t>ULTRA-SCALE AIOPS LAB     </a:t>
            </a:r>
            <a:fld id="{F350CB96-EF0E-44F1-90D2-2D2DCEB1810F}" type="slidenum">
              <a:rPr lang="de-DE" altLang="zh-CN" sz="600" b="0" kern="1200" smtClean="0">
                <a:solidFill>
                  <a:schemeClr val="bg1">
                    <a:lumMod val="65000"/>
                  </a:schemeClr>
                </a:solidFill>
                <a:latin typeface="FrutigerNext LT Light" panose="020B0403040504020204" pitchFamily="34" charset="0"/>
                <a:ea typeface="宋体" pitchFamily="2" charset="-122"/>
                <a:cs typeface="+mn-cs"/>
              </a:rPr>
              <a:pPr marL="0" marR="0" lvl="0" indent="0" algn="l" defTabSz="684938" rtl="0" eaLnBrk="0" fontAlgn="auto" latinLnBrk="0" hangingPunct="0">
                <a:lnSpc>
                  <a:spcPct val="100000"/>
                </a:lnSpc>
                <a:spcBef>
                  <a:spcPts val="0"/>
                </a:spcBef>
                <a:spcAft>
                  <a:spcPts val="0"/>
                </a:spcAft>
                <a:buClrTx/>
                <a:buSzTx/>
                <a:buFontTx/>
                <a:buNone/>
                <a:tabLst/>
                <a:defRPr/>
              </a:pPr>
              <a:t>‹#›</a:t>
            </a:fld>
            <a:endParaRPr lang="en-GB" altLang="zh-CN" sz="400" b="0" kern="1200" dirty="0">
              <a:solidFill>
                <a:schemeClr val="bg1">
                  <a:lumMod val="65000"/>
                </a:schemeClr>
              </a:solidFill>
              <a:latin typeface="FrutigerNext LT Light" panose="020B040304050402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4167" r:id="rId1"/>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71971634"/>
      </p:ext>
    </p:extLst>
  </p:cSld>
  <p:clrMap bg1="lt1" tx1="dk1" bg2="lt2" tx2="dk2" accent1="accent1" accent2="accent2" accent3="accent3" accent4="accent4" accent5="accent5" accent6="accent6" hlink="hlink" folHlink="folHlink"/>
  <p:sldLayoutIdLst>
    <p:sldLayoutId id="2147484152"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mina/libvirt_exporter/" TargetMode="External"/><Relationship Id="rId2" Type="http://schemas.openxmlformats.org/officeDocument/2006/relationships/hyperlink" Target="https://libvirt.org/html/libvirt-libvirt-domain.html#virConnectGetAllDomainStats" TargetMode="External"/><Relationship Id="rId1" Type="http://schemas.openxmlformats.org/officeDocument/2006/relationships/slideLayout" Target="../slideLayouts/slideLayout2.xml"/><Relationship Id="rId4" Type="http://schemas.openxmlformats.org/officeDocument/2006/relationships/hyperlink" Target="http://openstack.org/xmlns/libvirt/nova/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llectd.org/documentation/manpages/collectd.conf.5.shtml#extrastats_string" TargetMode="External"/><Relationship Id="rId2" Type="http://schemas.openxmlformats.org/officeDocument/2006/relationships/hyperlink" Target="https://libvirt.org/html/libvirt-libvirt-domain.html#virConnectGetAllDomainSta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bvirt.org/html/libvirt-libvirt-domain.html#virVcpuInfo" TargetMode="External"/><Relationship Id="rId2" Type="http://schemas.openxmlformats.org/officeDocument/2006/relationships/hyperlink" Target="https://libvirt.org/html/libvirt-libvirt-domain.html#virVcpuState" TargetMode="External"/><Relationship Id="rId1" Type="http://schemas.openxmlformats.org/officeDocument/2006/relationships/slideLayout" Target="../slideLayouts/slideLayout2.xml"/><Relationship Id="rId4" Type="http://schemas.openxmlformats.org/officeDocument/2006/relationships/hyperlink" Target="https://www.redhat.com/archives/libvir-list/2015-December/msg00408.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mhahn.github.io/virtio-balloon/" TargetMode="External"/><Relationship Id="rId2" Type="http://schemas.openxmlformats.org/officeDocument/2006/relationships/hyperlink" Target="https://libvirt.org/html/libvirt-libvirt-domain.html#virDomainInf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etManAIOps/OmniAnomaly/issues/22" TargetMode="External"/><Relationship Id="rId2" Type="http://schemas.openxmlformats.org/officeDocument/2006/relationships/hyperlink" Target="https://github.com/NetManAIOps/OmniAnomaly.gi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7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10" Type="http://schemas.openxmlformats.org/officeDocument/2006/relationships/image" Target="../media/image15.png"/><Relationship Id="rId4" Type="http://schemas.openxmlformats.org/officeDocument/2006/relationships/image" Target="../media/image360.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localhost:9100/metrics" TargetMode="External"/><Relationship Id="rId2" Type="http://schemas.openxmlformats.org/officeDocument/2006/relationships/hyperlink" Target="http://localhost:9177/metric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hyperlink" Target="https://libvirt.org/html/libvirt-libvirt-domain.html#virVcpuInf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9.png"/><Relationship Id="rId7"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9.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hyperlink" Target="https://gitlab.lrz.de/sw-campus-project-group/indirect_anomaly_detection/-/blob/master/example_notebooks/all_algorithms_eval_experimental_merged.ipynb" TargetMode="External"/><Relationship Id="rId2" Type="http://schemas.openxmlformats.org/officeDocument/2006/relationships/hyperlink" Target="https://gitlab.lrz.de/sw-campus-project-group/indirect_anomaly_detection/-/blob/master/example_notebooks/all_algorithms_synthetic.ipynb" TargetMode="External"/><Relationship Id="rId1" Type="http://schemas.openxmlformats.org/officeDocument/2006/relationships/slideLayout" Target="../slideLayouts/slideLayout2.xml"/><Relationship Id="rId5" Type="http://schemas.openxmlformats.org/officeDocument/2006/relationships/hyperlink" Target="https://gitlab.lrz.de/sw-campus-project-group/indirect_anomaly_detection/-/blob/master/example_notebooks/all_algorithms_eval_alibaba.ipynb" TargetMode="External"/><Relationship Id="rId4" Type="http://schemas.openxmlformats.org/officeDocument/2006/relationships/hyperlink" Target="https://gitlab.lrz.de/sw-campus-project-group/indirect_anomaly_detection/-/blob/master/example_notebooks/all_algorithms_eval_azure_data.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ran.r-project.org/web/packages/ecp/vignettes/ecp.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cikit-learn.org/stable/modules/generated/sklearn.ensemble.IsolationForest.html" TargetMode="External"/><Relationship Id="rId4" Type="http://schemas.openxmlformats.org/officeDocument/2006/relationships/hyperlink" Target="https://bhooi.github.io/papers/bnb_sdm19.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3D41693-87D9-904C-9C1D-9FDB672DF63E}"/>
              </a:ext>
            </a:extLst>
          </p:cNvPr>
          <p:cNvSpPr>
            <a:spLocks noGrp="1"/>
          </p:cNvSpPr>
          <p:nvPr>
            <p:ph type="title"/>
          </p:nvPr>
        </p:nvSpPr>
        <p:spPr>
          <a:xfrm>
            <a:off x="404841" y="876773"/>
            <a:ext cx="6394451" cy="715046"/>
          </a:xfrm>
        </p:spPr>
        <p:txBody>
          <a:bodyPr>
            <a:normAutofit/>
          </a:bodyPr>
          <a:lstStyle/>
          <a:p>
            <a:pPr>
              <a:lnSpc>
                <a:spcPct val="100000"/>
              </a:lnSpc>
            </a:pPr>
            <a:r>
              <a:rPr lang="en-US" b="1" dirty="0"/>
              <a:t>Hypervisor Anomaly Detection</a:t>
            </a:r>
            <a:br>
              <a:rPr lang="en-US" b="1" dirty="0"/>
            </a:br>
            <a:r>
              <a:rPr lang="en-US" sz="2000" dirty="0"/>
              <a:t>Multivariate time series analysis </a:t>
            </a:r>
            <a:endParaRPr lang="en-US" dirty="0"/>
          </a:p>
        </p:txBody>
      </p:sp>
      <p:sp>
        <p:nvSpPr>
          <p:cNvPr id="5" name="Text Placeholder 4">
            <a:extLst>
              <a:ext uri="{FF2B5EF4-FFF2-40B4-BE49-F238E27FC236}">
                <a16:creationId xmlns:a16="http://schemas.microsoft.com/office/drawing/2014/main" id="{F9DEAA64-322E-4E98-B146-A673BA164384}"/>
              </a:ext>
            </a:extLst>
          </p:cNvPr>
          <p:cNvSpPr txBox="1">
            <a:spLocks/>
          </p:cNvSpPr>
          <p:nvPr/>
        </p:nvSpPr>
        <p:spPr>
          <a:xfrm>
            <a:off x="0" y="4035050"/>
            <a:ext cx="2042160" cy="864610"/>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700" b="0" i="1" kern="0" dirty="0">
                <a:latin typeface="Arial" charset="0"/>
                <a:ea typeface="Arial" charset="0"/>
                <a:cs typeface="Arial" charset="0"/>
              </a:rPr>
              <a:t>Lecture at Technical University of Berlin</a:t>
            </a:r>
          </a:p>
          <a:p>
            <a:pPr marL="0" indent="0">
              <a:spcBef>
                <a:spcPts val="0"/>
              </a:spcBef>
              <a:buNone/>
            </a:pP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Jorge Cardoso</a:t>
            </a:r>
          </a:p>
          <a:p>
            <a:pPr marL="0" indent="0">
              <a:spcBef>
                <a:spcPts val="0"/>
              </a:spcBef>
              <a:buNone/>
            </a:pPr>
            <a:r>
              <a:rPr lang="en-US" sz="700" b="0" kern="0" dirty="0">
                <a:latin typeface="Arial" charset="0"/>
                <a:ea typeface="Arial" charset="0"/>
                <a:cs typeface="Arial" charset="0"/>
              </a:rPr>
              <a:t>Chief Engineer for Hyperscale </a:t>
            </a:r>
            <a:r>
              <a:rPr lang="en-US" sz="700" b="0" kern="0" dirty="0" err="1">
                <a:latin typeface="Arial" charset="0"/>
                <a:ea typeface="Arial" charset="0"/>
                <a:cs typeface="Arial" charset="0"/>
              </a:rPr>
              <a:t>AIOps</a:t>
            </a: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Munich Research Center</a:t>
            </a:r>
          </a:p>
          <a:p>
            <a:pPr marL="0" indent="0">
              <a:spcBef>
                <a:spcPts val="0"/>
              </a:spcBef>
              <a:buNone/>
            </a:pPr>
            <a:endParaRPr lang="en-US" sz="70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2022.04.12</a:t>
            </a:r>
          </a:p>
          <a:p>
            <a:pPr marL="0" indent="0">
              <a:spcBef>
                <a:spcPts val="0"/>
              </a:spcBef>
              <a:buNone/>
            </a:pPr>
            <a:endParaRPr lang="en-US" sz="700" b="0" kern="0" dirty="0">
              <a:latin typeface="Arial" charset="0"/>
              <a:ea typeface="Arial" charset="0"/>
              <a:cs typeface="Arial" charset="0"/>
            </a:endParaRP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 </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Overview</a:t>
            </a:r>
          </a:p>
        </p:txBody>
      </p:sp>
      <p:sp>
        <p:nvSpPr>
          <p:cNvPr id="83" name="Rectangle 106"/>
          <p:cNvSpPr>
            <a:spLocks noChangeArrowheads="1"/>
          </p:cNvSpPr>
          <p:nvPr/>
        </p:nvSpPr>
        <p:spPr bwMode="auto">
          <a:xfrm>
            <a:off x="390550" y="700088"/>
            <a:ext cx="5106736" cy="28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pPr marL="7938">
              <a:buClr>
                <a:schemeClr val="tx2"/>
              </a:buClr>
            </a:pPr>
            <a:r>
              <a:rPr lang="en-US" sz="1000" b="1" dirty="0">
                <a:latin typeface="Arial" charset="0"/>
                <a:ea typeface="Arial" charset="0"/>
                <a:cs typeface="Arial" charset="0"/>
              </a:rPr>
              <a:t>Available metrics</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Metrics are collected from hypervisor via </a:t>
            </a:r>
            <a:r>
              <a:rPr lang="en-US" sz="900" dirty="0" err="1">
                <a:latin typeface="Arial" charset="0"/>
                <a:ea typeface="Arial" charset="0"/>
                <a:cs typeface="Arial" charset="0"/>
              </a:rPr>
              <a:t>libvirt</a:t>
            </a:r>
            <a:r>
              <a:rPr lang="en-US" sz="900" dirty="0">
                <a:latin typeface="Arial" charset="0"/>
                <a:ea typeface="Arial" charset="0"/>
                <a:cs typeface="Arial" charset="0"/>
              </a:rPr>
              <a:t> API</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List of available metrics: </a:t>
            </a:r>
            <a:br>
              <a:rPr lang="en-US" sz="900" dirty="0">
                <a:latin typeface="Arial" charset="0"/>
                <a:ea typeface="Arial" charset="0"/>
                <a:cs typeface="Arial" charset="0"/>
              </a:rPr>
            </a:br>
            <a:r>
              <a:rPr lang="en-US" sz="900" dirty="0">
                <a:hlinkClick r:id="rId2"/>
              </a:rPr>
              <a:t>https://libvirt.org/html/libvirt-libvirt-domain.html#virConnectGetAllDomainStats</a:t>
            </a:r>
            <a:r>
              <a:rPr lang="en-US" sz="900" dirty="0"/>
              <a:t> </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Some metrics require guest agent to be installed. In this presentation only agent-less metrics are covered.</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7938">
              <a:buClr>
                <a:schemeClr val="tx2"/>
              </a:buClr>
            </a:pPr>
            <a:r>
              <a:rPr lang="en-US" sz="1000" b="1" dirty="0">
                <a:latin typeface="Arial" charset="0"/>
                <a:ea typeface="Arial" charset="0"/>
                <a:cs typeface="Arial" charset="0"/>
              </a:rPr>
              <a:t>Metrics collection</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From the shell metrics can be viewed by command </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a:t>
            </a:r>
            <a:r>
              <a:rPr lang="en-US" sz="900" dirty="0" err="1">
                <a:latin typeface="Consolas" panose="020B0609020204030204" pitchFamily="49" charset="0"/>
                <a:ea typeface="Arial" charset="0"/>
                <a:cs typeface="Arial" charset="0"/>
              </a:rPr>
              <a:t>domstats</a:t>
            </a:r>
            <a:r>
              <a:rPr lang="en-US" sz="900" dirty="0">
                <a:latin typeface="Consolas" panose="020B0609020204030204" pitchFamily="49" charset="0"/>
                <a:ea typeface="Arial" charset="0"/>
                <a:cs typeface="Arial" charset="0"/>
              </a:rPr>
              <a:t> &lt;domain&gt;</a:t>
            </a:r>
          </a:p>
          <a:p>
            <a:pPr marL="179388" indent="-171450">
              <a:buClr>
                <a:schemeClr val="tx2"/>
              </a:buClr>
              <a:buFont typeface="Arial" panose="020B0604020202020204" pitchFamily="34" charset="0"/>
              <a:buChar char="•"/>
            </a:pPr>
            <a:r>
              <a:rPr lang="en-US" sz="900" dirty="0" err="1">
                <a:latin typeface="Arial" charset="0"/>
                <a:ea typeface="Arial" charset="0"/>
                <a:cs typeface="Arial" charset="0"/>
              </a:rPr>
              <a:t>Collectd</a:t>
            </a:r>
            <a:r>
              <a:rPr lang="en-US" sz="900" dirty="0">
                <a:latin typeface="Arial" charset="0"/>
                <a:ea typeface="Arial" charset="0"/>
                <a:cs typeface="Arial" charset="0"/>
              </a:rPr>
              <a:t> </a:t>
            </a:r>
            <a:r>
              <a:rPr lang="en-US" sz="900" dirty="0" err="1">
                <a:latin typeface="Arial" charset="0"/>
                <a:ea typeface="Arial" charset="0"/>
                <a:cs typeface="Arial" charset="0"/>
              </a:rPr>
              <a:t>virt</a:t>
            </a:r>
            <a:r>
              <a:rPr lang="en-US" sz="900" dirty="0">
                <a:latin typeface="Arial" charset="0"/>
                <a:ea typeface="Arial" charset="0"/>
                <a:cs typeface="Arial" charset="0"/>
              </a:rPr>
              <a:t> plugin.</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Direct Prometheus writer </a:t>
            </a:r>
            <a:r>
              <a:rPr lang="en-US" sz="900" dirty="0">
                <a:hlinkClick r:id="rId3"/>
              </a:rPr>
              <a:t>https://github.com/kumina/libvirt_exporter/</a:t>
            </a:r>
            <a:endParaRPr lang="en-US" sz="900" dirty="0">
              <a:latin typeface="Arial" charset="0"/>
              <a:ea typeface="Arial" charset="0"/>
              <a:cs typeface="Arial" charset="0"/>
            </a:endParaRP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7938">
              <a:buClr>
                <a:schemeClr val="tx2"/>
              </a:buClr>
            </a:pPr>
            <a:r>
              <a:rPr lang="en-US" sz="1000" b="1" dirty="0">
                <a:latin typeface="Arial" charset="0"/>
                <a:ea typeface="Arial" charset="0"/>
                <a:cs typeface="Arial" charset="0"/>
              </a:rPr>
              <a:t>Nova metadata</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VMs created by OpenStack contain metadata with name, flavor and user information. </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Metadata can be retrieved by command:</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metadata &lt;domain&gt; --</a:t>
            </a:r>
            <a:r>
              <a:rPr lang="en-US" sz="900" dirty="0" err="1">
                <a:latin typeface="Consolas" panose="020B0609020204030204" pitchFamily="49" charset="0"/>
                <a:ea typeface="Arial" charset="0"/>
                <a:cs typeface="Arial" charset="0"/>
              </a:rPr>
              <a:t>uri</a:t>
            </a:r>
            <a:r>
              <a:rPr lang="en-US" sz="900" dirty="0">
                <a:latin typeface="Consolas" panose="020B0609020204030204" pitchFamily="49" charset="0"/>
                <a:ea typeface="Arial" charset="0"/>
                <a:cs typeface="Arial" charset="0"/>
              </a:rPr>
              <a:t> </a:t>
            </a:r>
            <a:r>
              <a:rPr lang="en-US" sz="900" dirty="0">
                <a:latin typeface="Consolas" panose="020B0609020204030204" pitchFamily="49" charset="0"/>
                <a:ea typeface="Arial" charset="0"/>
                <a:cs typeface="Arial" charset="0"/>
                <a:hlinkClick r:id="rId4"/>
              </a:rPr>
              <a:t>http://openstack.org/xmlns/libvirt/nova/1.0</a:t>
            </a:r>
            <a:endParaRPr lang="en-US" sz="900" dirty="0">
              <a:latin typeface="Consolas" panose="020B0609020204030204" pitchFamily="49" charset="0"/>
              <a:ea typeface="Arial" charset="0"/>
              <a:cs typeface="Arial" charset="0"/>
            </a:endParaRP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Metadata retrieval is supported in </a:t>
            </a:r>
            <a:r>
              <a:rPr lang="en-US" sz="900" dirty="0" err="1">
                <a:latin typeface="Arial" charset="0"/>
                <a:ea typeface="Arial" charset="0"/>
                <a:cs typeface="Arial" charset="0"/>
              </a:rPr>
              <a:t>collectd</a:t>
            </a:r>
            <a:r>
              <a:rPr lang="en-US" sz="900" dirty="0">
                <a:latin typeface="Arial" charset="0"/>
                <a:ea typeface="Arial" charset="0"/>
                <a:cs typeface="Arial" charset="0"/>
              </a:rPr>
              <a:t> version 5.9 (possible to extend name with attributes extracted by XPath)</a:t>
            </a:r>
          </a:p>
          <a:p>
            <a:endParaRPr lang="en-US" sz="900" dirty="0">
              <a:latin typeface="Arial" charset="0"/>
              <a:ea typeface="Arial" charset="0"/>
              <a:cs typeface="Arial" charset="0"/>
            </a:endParaRPr>
          </a:p>
        </p:txBody>
      </p:sp>
      <p:sp>
        <p:nvSpPr>
          <p:cNvPr id="5" name="Rectangle 4"/>
          <p:cNvSpPr/>
          <p:nvPr/>
        </p:nvSpPr>
        <p:spPr>
          <a:xfrm>
            <a:off x="5929085" y="1019442"/>
            <a:ext cx="1850571" cy="60234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solidFill>
                  <a:schemeClr val="tx1"/>
                </a:solidFill>
                <a:latin typeface="Arial" panose="020B0604020202020204" pitchFamily="34" charset="0"/>
                <a:cs typeface="Arial" panose="020B0604020202020204" pitchFamily="34" charset="0"/>
              </a:rPr>
              <a:t>Hypervisor (KVM)</a:t>
            </a:r>
          </a:p>
        </p:txBody>
      </p:sp>
      <p:sp>
        <p:nvSpPr>
          <p:cNvPr id="6" name="Rectangle 5"/>
          <p:cNvSpPr/>
          <p:nvPr/>
        </p:nvSpPr>
        <p:spPr>
          <a:xfrm>
            <a:off x="6016170" y="1099270"/>
            <a:ext cx="420915" cy="27495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VM</a:t>
            </a:r>
            <a:r>
              <a:rPr lang="en-US" sz="800" baseline="-25000" dirty="0">
                <a:solidFill>
                  <a:schemeClr val="tx1"/>
                </a:solidFill>
                <a:latin typeface="Arial" panose="020B0604020202020204" pitchFamily="34" charset="0"/>
                <a:cs typeface="Arial" panose="020B0604020202020204" pitchFamily="34" charset="0"/>
              </a:rPr>
              <a:t>1</a:t>
            </a:r>
          </a:p>
        </p:txBody>
      </p:sp>
      <p:sp>
        <p:nvSpPr>
          <p:cNvPr id="7" name="Rectangle 6"/>
          <p:cNvSpPr/>
          <p:nvPr/>
        </p:nvSpPr>
        <p:spPr>
          <a:xfrm>
            <a:off x="6520540" y="1099270"/>
            <a:ext cx="420915" cy="274950"/>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VM</a:t>
            </a:r>
            <a:r>
              <a:rPr lang="en-US" sz="800" baseline="-25000" dirty="0">
                <a:solidFill>
                  <a:schemeClr val="tx1"/>
                </a:solidFill>
                <a:latin typeface="Arial" panose="020B0604020202020204" pitchFamily="34" charset="0"/>
                <a:cs typeface="Arial" panose="020B0604020202020204" pitchFamily="34" charset="0"/>
              </a:rPr>
              <a:t>2</a:t>
            </a:r>
          </a:p>
        </p:txBody>
      </p:sp>
      <p:sp>
        <p:nvSpPr>
          <p:cNvPr id="8" name="Rectangle 7"/>
          <p:cNvSpPr/>
          <p:nvPr/>
        </p:nvSpPr>
        <p:spPr>
          <a:xfrm>
            <a:off x="7253513" y="1091190"/>
            <a:ext cx="420915" cy="27494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VM</a:t>
            </a:r>
            <a:r>
              <a:rPr lang="en-US" sz="800" baseline="-25000" dirty="0">
                <a:solidFill>
                  <a:schemeClr val="tx1"/>
                </a:solidFill>
                <a:latin typeface="Arial" panose="020B0604020202020204" pitchFamily="34" charset="0"/>
                <a:cs typeface="Arial" panose="020B0604020202020204" pitchFamily="34" charset="0"/>
              </a:rPr>
              <a:t>N</a:t>
            </a:r>
          </a:p>
        </p:txBody>
      </p:sp>
      <p:sp>
        <p:nvSpPr>
          <p:cNvPr id="9" name="Rectangle 8"/>
          <p:cNvSpPr/>
          <p:nvPr/>
        </p:nvSpPr>
        <p:spPr>
          <a:xfrm>
            <a:off x="5718627" y="1020264"/>
            <a:ext cx="2271487" cy="841006"/>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800" dirty="0">
                <a:solidFill>
                  <a:schemeClr val="tx1"/>
                </a:solidFill>
                <a:latin typeface="Arial" panose="020B0604020202020204" pitchFamily="34" charset="0"/>
                <a:cs typeface="Arial" panose="020B0604020202020204" pitchFamily="34" charset="0"/>
              </a:rPr>
              <a:t>Host OS</a:t>
            </a:r>
          </a:p>
        </p:txBody>
      </p:sp>
      <p:cxnSp>
        <p:nvCxnSpPr>
          <p:cNvPr id="16" name="Straight Arrow Connector 15"/>
          <p:cNvCxnSpPr>
            <a:stCxn id="5" idx="3"/>
          </p:cNvCxnSpPr>
          <p:nvPr/>
        </p:nvCxnSpPr>
        <p:spPr>
          <a:xfrm>
            <a:off x="7779656" y="1320614"/>
            <a:ext cx="8164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7986486" y="1091190"/>
            <a:ext cx="707575" cy="20320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i="1" dirty="0">
                <a:solidFill>
                  <a:schemeClr val="tx1"/>
                </a:solidFill>
                <a:latin typeface="Arial" panose="020B0604020202020204" pitchFamily="34" charset="0"/>
                <a:cs typeface="Arial" panose="020B0604020202020204" pitchFamily="34" charset="0"/>
              </a:rPr>
              <a:t>Metrics</a:t>
            </a:r>
            <a:endParaRPr lang="en-US" sz="800" i="1" baseline="-25000" dirty="0">
              <a:solidFill>
                <a:schemeClr val="tx1"/>
              </a:solidFill>
              <a:latin typeface="Arial" panose="020B0604020202020204" pitchFamily="34" charset="0"/>
              <a:cs typeface="Arial" panose="020B0604020202020204" pitchFamily="34" charset="0"/>
            </a:endParaRPr>
          </a:p>
        </p:txBody>
      </p:sp>
      <p:sp>
        <p:nvSpPr>
          <p:cNvPr id="18" name="TextBox 17"/>
          <p:cNvSpPr txBox="1"/>
          <p:nvPr/>
        </p:nvSpPr>
        <p:spPr>
          <a:xfrm>
            <a:off x="5602514" y="2305516"/>
            <a:ext cx="3008084" cy="1461939"/>
          </a:xfrm>
          <a:prstGeom prst="rect">
            <a:avLst/>
          </a:prstGeom>
          <a:noFill/>
        </p:spPr>
        <p:txBody>
          <a:bodyPr wrap="square" rtlCol="0">
            <a:spAutoFit/>
          </a:bodyPr>
          <a:lstStyle/>
          <a:p>
            <a:pPr marL="7938">
              <a:buClr>
                <a:schemeClr val="tx2"/>
              </a:buClr>
            </a:pPr>
            <a:r>
              <a:rPr lang="en-US" sz="900" i="1" dirty="0" err="1">
                <a:latin typeface="Arial" panose="020B0604020202020204" pitchFamily="34" charset="0"/>
                <a:ea typeface="Arial" charset="0"/>
                <a:cs typeface="Arial" panose="020B0604020202020204" pitchFamily="34" charset="0"/>
              </a:rPr>
              <a:t>Collectd</a:t>
            </a:r>
            <a:r>
              <a:rPr lang="en-US" sz="900" i="1" dirty="0">
                <a:latin typeface="Arial" panose="020B0604020202020204" pitchFamily="34" charset="0"/>
                <a:ea typeface="Arial" charset="0"/>
                <a:cs typeface="Arial" panose="020B0604020202020204" pitchFamily="34" charset="0"/>
              </a:rPr>
              <a:t> configuration:</a:t>
            </a:r>
          </a:p>
          <a:p>
            <a:pPr marL="7938">
              <a:buClr>
                <a:schemeClr val="tx2"/>
              </a:buClr>
            </a:pPr>
            <a:endParaRPr lang="en-US" sz="800" dirty="0">
              <a:latin typeface="Consolas" panose="020B0609020204030204" pitchFamily="49" charset="0"/>
              <a:ea typeface="Arial" charset="0"/>
              <a:cs typeface="Arial" charset="0"/>
            </a:endParaRPr>
          </a:p>
          <a:p>
            <a:pPr marL="7938">
              <a:buClr>
                <a:schemeClr val="tx2"/>
              </a:buClr>
            </a:pPr>
            <a:r>
              <a:rPr lang="en-US" sz="800" dirty="0" err="1">
                <a:latin typeface="Consolas" panose="020B0609020204030204" pitchFamily="49" charset="0"/>
                <a:ea typeface="Arial" charset="0"/>
                <a:cs typeface="Arial" charset="0"/>
              </a:rPr>
              <a:t>LoadPlugin</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libvirt</a:t>
            </a:r>
            <a:endParaRPr lang="en-US" sz="800" dirty="0">
              <a:latin typeface="Consolas" panose="020B0609020204030204" pitchFamily="49" charset="0"/>
              <a:ea typeface="Arial" charset="0"/>
              <a:cs typeface="Arial" charset="0"/>
            </a:endParaRPr>
          </a:p>
          <a:p>
            <a:pPr marL="7938">
              <a:buClr>
                <a:schemeClr val="tx2"/>
              </a:buClr>
            </a:pPr>
            <a:endParaRPr lang="en-US" sz="800" dirty="0">
              <a:latin typeface="Consolas" panose="020B0609020204030204" pitchFamily="49" charset="0"/>
              <a:ea typeface="Arial" charset="0"/>
              <a:cs typeface="Arial" charset="0"/>
            </a:endParaRPr>
          </a:p>
          <a:p>
            <a:pPr marL="7938">
              <a:buClr>
                <a:schemeClr val="tx2"/>
              </a:buClr>
            </a:pPr>
            <a:r>
              <a:rPr lang="en-US" sz="800" dirty="0">
                <a:latin typeface="Consolas" panose="020B0609020204030204" pitchFamily="49" charset="0"/>
                <a:ea typeface="Arial" charset="0"/>
                <a:cs typeface="Arial" charset="0"/>
              </a:rPr>
              <a:t>&lt;Plugin </a:t>
            </a:r>
            <a:r>
              <a:rPr lang="en-US" sz="800" dirty="0" err="1">
                <a:latin typeface="Consolas" panose="020B0609020204030204" pitchFamily="49" charset="0"/>
                <a:ea typeface="Arial" charset="0"/>
                <a:cs typeface="Arial" charset="0"/>
              </a:rPr>
              <a:t>virt</a:t>
            </a:r>
            <a:r>
              <a:rPr lang="en-US" sz="800" dirty="0">
                <a:latin typeface="Consolas" panose="020B0609020204030204" pitchFamily="49" charset="0"/>
                <a:ea typeface="Arial" charset="0"/>
                <a:cs typeface="Arial" charset="0"/>
              </a:rPr>
              <a:t>&gt;</a:t>
            </a:r>
          </a:p>
          <a:p>
            <a:pPr marL="7938">
              <a:buClr>
                <a:schemeClr val="tx2"/>
              </a:buClr>
            </a:pPr>
            <a:r>
              <a:rPr lang="en-US" sz="800" dirty="0">
                <a:latin typeface="Consolas" panose="020B0609020204030204" pitchFamily="49" charset="0"/>
                <a:ea typeface="Arial" charset="0"/>
                <a:cs typeface="Arial" charset="0"/>
              </a:rPr>
              <a:t>  Connection "</a:t>
            </a:r>
            <a:r>
              <a:rPr lang="en-US" sz="800" dirty="0" err="1">
                <a:latin typeface="Consolas" panose="020B0609020204030204" pitchFamily="49" charset="0"/>
                <a:ea typeface="Arial" charset="0"/>
                <a:cs typeface="Arial" charset="0"/>
              </a:rPr>
              <a:t>qemu</a:t>
            </a:r>
            <a:r>
              <a:rPr lang="en-US" sz="800" dirty="0">
                <a:latin typeface="Consolas" panose="020B0609020204030204" pitchFamily="49" charset="0"/>
                <a:ea typeface="Arial" charset="0"/>
                <a:cs typeface="Arial" charset="0"/>
              </a:rPr>
              <a:t>:///system"</a:t>
            </a:r>
          </a:p>
          <a:p>
            <a:pPr marL="7938">
              <a:buClr>
                <a:schemeClr val="tx2"/>
              </a:buClr>
            </a:pP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HostnameFormat</a:t>
            </a:r>
            <a:r>
              <a:rPr lang="en-US" sz="800" dirty="0">
                <a:latin typeface="Consolas" panose="020B0609020204030204" pitchFamily="49" charset="0"/>
                <a:ea typeface="Arial" charset="0"/>
                <a:cs typeface="Arial" charset="0"/>
              </a:rPr>
              <a:t> name</a:t>
            </a:r>
          </a:p>
          <a:p>
            <a:pPr marL="7938">
              <a:buClr>
                <a:schemeClr val="tx2"/>
              </a:buClr>
            </a:pP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ExtraStats</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cpu_util</a:t>
            </a:r>
            <a:r>
              <a:rPr lang="en-US" sz="800" dirty="0">
                <a:latin typeface="Consolas" panose="020B0609020204030204" pitchFamily="49" charset="0"/>
                <a:ea typeface="Arial" charset="0"/>
                <a:cs typeface="Arial" charset="0"/>
              </a:rPr>
              <a:t> disk operations </a:t>
            </a:r>
            <a:r>
              <a:rPr lang="en-US" sz="800" dirty="0" err="1">
                <a:latin typeface="Consolas" panose="020B0609020204030204" pitchFamily="49" charset="0"/>
                <a:ea typeface="Arial" charset="0"/>
                <a:cs typeface="Arial" charset="0"/>
              </a:rPr>
              <a:t>disk_err</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domain_state</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job_stats_background</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job_stats_completed</a:t>
            </a:r>
            <a:r>
              <a:rPr lang="en-US" sz="800" dirty="0">
                <a:latin typeface="Consolas" panose="020B0609020204030204" pitchFamily="49" charset="0"/>
                <a:ea typeface="Arial" charset="0"/>
                <a:cs typeface="Arial" charset="0"/>
              </a:rPr>
              <a:t> </a:t>
            </a:r>
            <a:r>
              <a:rPr lang="en-US" sz="800" dirty="0" err="1">
                <a:latin typeface="Consolas" panose="020B0609020204030204" pitchFamily="49" charset="0"/>
                <a:ea typeface="Arial" charset="0"/>
                <a:cs typeface="Arial" charset="0"/>
              </a:rPr>
              <a:t>pcpu</a:t>
            </a:r>
            <a:r>
              <a:rPr lang="en-US" sz="800" dirty="0">
                <a:latin typeface="Consolas" panose="020B0609020204030204" pitchFamily="49" charset="0"/>
                <a:ea typeface="Arial" charset="0"/>
                <a:cs typeface="Arial" charset="0"/>
              </a:rPr>
              <a:t> perf </a:t>
            </a:r>
            <a:r>
              <a:rPr lang="en-US" sz="800" dirty="0" err="1">
                <a:latin typeface="Consolas" panose="020B0609020204030204" pitchFamily="49" charset="0"/>
                <a:ea typeface="Arial" charset="0"/>
                <a:cs typeface="Arial" charset="0"/>
              </a:rPr>
              <a:t>vcpupin</a:t>
            </a:r>
            <a:endParaRPr lang="en-US" sz="800" dirty="0">
              <a:latin typeface="Consolas" panose="020B0609020204030204" pitchFamily="49" charset="0"/>
              <a:ea typeface="Arial" charset="0"/>
              <a:cs typeface="Arial" charset="0"/>
            </a:endParaRPr>
          </a:p>
          <a:p>
            <a:pPr marL="7938">
              <a:buClr>
                <a:schemeClr val="tx2"/>
              </a:buClr>
            </a:pPr>
            <a:r>
              <a:rPr lang="en-US" sz="800" dirty="0">
                <a:latin typeface="Consolas" panose="020B0609020204030204" pitchFamily="49" charset="0"/>
                <a:ea typeface="Arial" charset="0"/>
                <a:cs typeface="Arial" charset="0"/>
              </a:rPr>
              <a:t>&lt;/Plugin&gt;</a:t>
            </a:r>
          </a:p>
        </p:txBody>
      </p:sp>
      <p:sp>
        <p:nvSpPr>
          <p:cNvPr id="21" name="TextBox 20"/>
          <p:cNvSpPr txBox="1"/>
          <p:nvPr/>
        </p:nvSpPr>
        <p:spPr>
          <a:xfrm>
            <a:off x="5602514" y="763795"/>
            <a:ext cx="1444172" cy="230832"/>
          </a:xfrm>
          <a:prstGeom prst="rect">
            <a:avLst/>
          </a:prstGeom>
          <a:noFill/>
        </p:spPr>
        <p:txBody>
          <a:bodyPr wrap="square" rtlCol="0">
            <a:spAutoFit/>
          </a:bodyPr>
          <a:lstStyle/>
          <a:p>
            <a:pPr marL="7938">
              <a:buClr>
                <a:schemeClr val="tx2"/>
              </a:buClr>
            </a:pPr>
            <a:r>
              <a:rPr lang="en-US" sz="900" i="1" dirty="0">
                <a:latin typeface="Arial" panose="020B0604020202020204" pitchFamily="34" charset="0"/>
                <a:ea typeface="Arial" charset="0"/>
                <a:cs typeface="Arial" panose="020B0604020202020204" pitchFamily="34" charset="0"/>
              </a:rPr>
              <a:t>Metric retrieval </a:t>
            </a:r>
          </a:p>
        </p:txBody>
      </p:sp>
    </p:spTree>
    <p:extLst>
      <p:ext uri="{BB962C8B-B14F-4D97-AF65-F5344CB8AC3E}">
        <p14:creationId xmlns:p14="http://schemas.microsoft.com/office/powerpoint/2010/main" val="21910854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Perf events statistics</a:t>
            </a:r>
          </a:p>
        </p:txBody>
      </p:sp>
      <p:sp>
        <p:nvSpPr>
          <p:cNvPr id="83" name="Rectangle 106"/>
          <p:cNvSpPr>
            <a:spLocks noChangeArrowheads="1"/>
          </p:cNvSpPr>
          <p:nvPr/>
        </p:nvSpPr>
        <p:spPr bwMode="auto">
          <a:xfrm>
            <a:off x="395288" y="700088"/>
            <a:ext cx="8349569" cy="410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noAutofit/>
          </a:bodyPr>
          <a:lstStyle/>
          <a:p>
            <a:pPr marL="7938">
              <a:buClr>
                <a:schemeClr val="tx2"/>
              </a:buClr>
            </a:pPr>
            <a:r>
              <a:rPr lang="en-US" sz="1000" b="1" dirty="0">
                <a:latin typeface="Arial" charset="0"/>
                <a:ea typeface="Arial" charset="0"/>
                <a:cs typeface="Arial" charset="0"/>
              </a:rPr>
              <a:t>What is perf?</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Perf is a performance analyzing tool in Linux, and it can instrument CPU performance counters, </a:t>
            </a:r>
            <a:r>
              <a:rPr lang="en-US" sz="900" dirty="0" err="1">
                <a:latin typeface="Arial" charset="0"/>
                <a:ea typeface="Arial" charset="0"/>
                <a:cs typeface="Arial" charset="0"/>
              </a:rPr>
              <a:t>tracepoints</a:t>
            </a:r>
            <a:r>
              <a:rPr lang="en-US" sz="900" dirty="0">
                <a:latin typeface="Arial" charset="0"/>
                <a:ea typeface="Arial" charset="0"/>
                <a:cs typeface="Arial" charset="0"/>
              </a:rPr>
              <a:t>, </a:t>
            </a:r>
            <a:r>
              <a:rPr lang="en-US" sz="900" dirty="0" err="1">
                <a:latin typeface="Arial" charset="0"/>
                <a:ea typeface="Arial" charset="0"/>
                <a:cs typeface="Arial" charset="0"/>
              </a:rPr>
              <a:t>kprobes</a:t>
            </a:r>
            <a:r>
              <a:rPr lang="en-US" sz="900" dirty="0">
                <a:latin typeface="Arial" charset="0"/>
                <a:ea typeface="Arial" charset="0"/>
                <a:cs typeface="Arial" charset="0"/>
              </a:rPr>
              <a:t>, and </a:t>
            </a:r>
            <a:r>
              <a:rPr lang="en-US" sz="900" dirty="0" err="1">
                <a:latin typeface="Arial" charset="0"/>
                <a:ea typeface="Arial" charset="0"/>
                <a:cs typeface="Arial" charset="0"/>
              </a:rPr>
              <a:t>uprobes</a:t>
            </a:r>
            <a:r>
              <a:rPr lang="en-US" sz="900" dirty="0">
                <a:latin typeface="Arial" charset="0"/>
                <a:ea typeface="Arial" charset="0"/>
                <a:cs typeface="Arial" charset="0"/>
              </a:rPr>
              <a:t> (dynamic tracing). Perf supports a list of measurable events, and can measure events coming from different sources. For instance, some event are pure kernel counters, in this case they are called software events, including context-switches, minor-faults, etc.. </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Full list of performance events: </a:t>
            </a:r>
            <a:r>
              <a:rPr lang="en-US" sz="900" dirty="0">
                <a:hlinkClick r:id="rId2"/>
              </a:rPr>
              <a:t>https://libvirt.org/html/libvirt-libvirt-domain.html#virConnectGetAllDomainStats</a:t>
            </a:r>
            <a:endParaRPr lang="en-US" sz="900" dirty="0">
              <a:latin typeface="Arial" charset="0"/>
              <a:ea typeface="Arial" charset="0"/>
              <a:cs typeface="Arial" charset="0"/>
            </a:endParaRP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endParaRPr lang="en-US" sz="900" dirty="0">
              <a:latin typeface="Arial" charset="0"/>
              <a:ea typeface="Arial" charset="0"/>
              <a:cs typeface="Arial" charset="0"/>
            </a:endParaRPr>
          </a:p>
          <a:p>
            <a:r>
              <a:rPr lang="en-US" sz="900" b="1" dirty="0">
                <a:latin typeface="Arial" charset="0"/>
                <a:ea typeface="Arial" charset="0"/>
                <a:cs typeface="Arial" charset="0"/>
              </a:rPr>
              <a:t>How to:</a:t>
            </a:r>
          </a:p>
          <a:p>
            <a:endParaRPr lang="en-US" sz="900" b="1"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Get all perf events:</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perf &lt;domain&gt;</a:t>
            </a:r>
          </a:p>
          <a:p>
            <a:pPr marL="171450" indent="-171450">
              <a:buClr>
                <a:srgbClr val="C00000"/>
              </a:buClr>
              <a:buFont typeface="Arial" panose="020B0604020202020204" pitchFamily="34" charset="0"/>
              <a:buChar char="•"/>
            </a:pPr>
            <a:endParaRPr lang="en-US" sz="900"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Enable perf event:</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perf &lt;domain&gt; --enable &lt;event&gt;</a:t>
            </a:r>
          </a:p>
          <a:p>
            <a:pPr marL="171450" indent="-171450">
              <a:buClr>
                <a:srgbClr val="C00000"/>
              </a:buClr>
              <a:buFont typeface="Arial" panose="020B0604020202020204" pitchFamily="34" charset="0"/>
              <a:buChar char="•"/>
            </a:pPr>
            <a:endParaRPr lang="en-US" sz="900"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Get counter of the event:</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a:t>
            </a:r>
            <a:r>
              <a:rPr lang="en-US" sz="900" dirty="0" err="1">
                <a:latin typeface="Consolas" panose="020B0609020204030204" pitchFamily="49" charset="0"/>
                <a:ea typeface="Arial" charset="0"/>
                <a:cs typeface="Arial" charset="0"/>
              </a:rPr>
              <a:t>domstats</a:t>
            </a:r>
            <a:r>
              <a:rPr lang="en-US" sz="900" dirty="0">
                <a:latin typeface="Consolas" panose="020B0609020204030204" pitchFamily="49" charset="0"/>
                <a:ea typeface="Arial" charset="0"/>
                <a:cs typeface="Arial" charset="0"/>
              </a:rPr>
              <a:t> &lt;domain&gt;</a:t>
            </a:r>
          </a:p>
          <a:p>
            <a:pPr marL="171450" indent="-171450">
              <a:buClr>
                <a:srgbClr val="C00000"/>
              </a:buClr>
              <a:buFont typeface="Arial" panose="020B0604020202020204" pitchFamily="34" charset="0"/>
              <a:buChar char="•"/>
            </a:pPr>
            <a:endParaRPr lang="en-US" sz="900"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Disable event:</a:t>
            </a:r>
            <a:br>
              <a:rPr lang="en-US" sz="900" dirty="0">
                <a:latin typeface="Arial" charset="0"/>
                <a:ea typeface="Arial" charset="0"/>
                <a:cs typeface="Arial" charset="0"/>
              </a:rPr>
            </a:br>
            <a:r>
              <a:rPr lang="en-US" sz="900" dirty="0" err="1">
                <a:latin typeface="Consolas" panose="020B0609020204030204" pitchFamily="49" charset="0"/>
                <a:ea typeface="Arial" charset="0"/>
                <a:cs typeface="Arial" charset="0"/>
              </a:rPr>
              <a:t>virsh</a:t>
            </a:r>
            <a:r>
              <a:rPr lang="en-US" sz="900" dirty="0">
                <a:latin typeface="Consolas" panose="020B0609020204030204" pitchFamily="49" charset="0"/>
                <a:ea typeface="Arial" charset="0"/>
                <a:cs typeface="Arial" charset="0"/>
              </a:rPr>
              <a:t> perf &lt;domain&gt; --disable &lt;event&gt;</a:t>
            </a:r>
          </a:p>
          <a:p>
            <a:pPr marL="171450" indent="-171450">
              <a:buFont typeface="Arial" panose="020B0604020202020204" pitchFamily="34" charset="0"/>
              <a:buChar char="•"/>
            </a:pPr>
            <a:endParaRPr lang="en-US" sz="900" dirty="0">
              <a:latin typeface="Arial" charset="0"/>
              <a:ea typeface="Arial" charset="0"/>
              <a:cs typeface="Arial" charset="0"/>
            </a:endParaRPr>
          </a:p>
          <a:p>
            <a:pPr marL="171450" indent="-171450">
              <a:buFont typeface="Arial" panose="020B0604020202020204" pitchFamily="34" charset="0"/>
              <a:buChar char="•"/>
            </a:pPr>
            <a:endParaRPr lang="en-US" sz="900" dirty="0">
              <a:latin typeface="Arial" charset="0"/>
              <a:ea typeface="Arial" charset="0"/>
              <a:cs typeface="Arial" charset="0"/>
            </a:endParaRPr>
          </a:p>
          <a:p>
            <a:r>
              <a:rPr lang="en-US" sz="900" b="1" dirty="0" err="1">
                <a:latin typeface="Arial" charset="0"/>
                <a:ea typeface="Arial" charset="0"/>
                <a:cs typeface="Arial" charset="0"/>
              </a:rPr>
              <a:t>Collectd</a:t>
            </a:r>
            <a:r>
              <a:rPr lang="en-US" sz="900" b="1" dirty="0">
                <a:latin typeface="Arial" charset="0"/>
                <a:ea typeface="Arial" charset="0"/>
                <a:cs typeface="Arial" charset="0"/>
              </a:rPr>
              <a:t> configuration</a:t>
            </a:r>
          </a:p>
          <a:p>
            <a:endParaRPr lang="en-US" sz="900" b="1"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err="1">
                <a:latin typeface="Arial" charset="0"/>
                <a:ea typeface="Arial" charset="0"/>
                <a:cs typeface="Arial" charset="0"/>
              </a:rPr>
              <a:t>Collectd</a:t>
            </a:r>
            <a:r>
              <a:rPr lang="en-US" sz="900" dirty="0">
                <a:latin typeface="Arial" charset="0"/>
                <a:ea typeface="Arial" charset="0"/>
                <a:cs typeface="Arial" charset="0"/>
              </a:rPr>
              <a:t> is a daemon which collects system and application performance metrics periodically and provides mechanisms to store the values in a variety of ways.</a:t>
            </a: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Collecting perf metrics need to be enabled explicitly (</a:t>
            </a:r>
            <a:r>
              <a:rPr lang="en-US" sz="900" dirty="0">
                <a:hlinkClick r:id="rId3"/>
              </a:rPr>
              <a:t>https://collectd.org/documentation/manpages/collectd.conf.5.shtml#extrastats_string</a:t>
            </a:r>
            <a:r>
              <a:rPr lang="en-US" sz="900" dirty="0"/>
              <a:t>)</a:t>
            </a:r>
            <a:endParaRPr lang="en-US" sz="900" dirty="0">
              <a:latin typeface="Arial" charset="0"/>
              <a:ea typeface="Arial" charset="0"/>
              <a:cs typeface="Arial" charset="0"/>
            </a:endParaRPr>
          </a:p>
          <a:p>
            <a:pPr marL="171450" indent="-171450">
              <a:buClr>
                <a:srgbClr val="C00000"/>
              </a:buClr>
              <a:buFont typeface="Arial" panose="020B0604020202020204" pitchFamily="34" charset="0"/>
              <a:buChar char="•"/>
            </a:pPr>
            <a:r>
              <a:rPr lang="en-US" sz="900" dirty="0">
                <a:latin typeface="Arial" charset="0"/>
                <a:ea typeface="Arial" charset="0"/>
                <a:cs typeface="Arial" charset="0"/>
              </a:rPr>
              <a:t>All metrics are exported as </a:t>
            </a:r>
            <a:r>
              <a:rPr lang="en-US" sz="900" i="1" dirty="0" err="1">
                <a:latin typeface="Arial" charset="0"/>
                <a:ea typeface="Arial" charset="0"/>
                <a:cs typeface="Arial" charset="0"/>
              </a:rPr>
              <a:t>collectd_virt_perf_total</a:t>
            </a:r>
            <a:r>
              <a:rPr lang="en-US" sz="900" dirty="0">
                <a:latin typeface="Arial" charset="0"/>
                <a:ea typeface="Arial" charset="0"/>
                <a:cs typeface="Arial" charset="0"/>
              </a:rPr>
              <a:t> with event name specified as metric tag, e.g. </a:t>
            </a:r>
            <a:r>
              <a:rPr lang="en-US" sz="900" i="1" dirty="0" err="1">
                <a:latin typeface="Arial" charset="0"/>
                <a:ea typeface="Arial" charset="0"/>
                <a:cs typeface="Arial" charset="0"/>
              </a:rPr>
              <a:t>collectd_virt_perf_total</a:t>
            </a:r>
            <a:r>
              <a:rPr lang="en-US" sz="900" i="1" dirty="0">
                <a:latin typeface="Arial" charset="0"/>
                <a:ea typeface="Arial" charset="0"/>
                <a:cs typeface="Arial" charset="0"/>
              </a:rPr>
              <a:t>{</a:t>
            </a:r>
            <a:r>
              <a:rPr lang="en-US" sz="900" i="1" dirty="0" err="1">
                <a:latin typeface="Arial" charset="0"/>
                <a:ea typeface="Arial" charset="0"/>
                <a:cs typeface="Arial" charset="0"/>
              </a:rPr>
              <a:t>virt</a:t>
            </a:r>
            <a:r>
              <a:rPr lang="en-US" sz="900" i="1" dirty="0">
                <a:latin typeface="Arial" charset="0"/>
                <a:ea typeface="Arial" charset="0"/>
                <a:cs typeface="Arial" charset="0"/>
              </a:rPr>
              <a:t>="</a:t>
            </a:r>
            <a:r>
              <a:rPr lang="en-US" sz="900" i="1" dirty="0" err="1">
                <a:latin typeface="Arial" charset="0"/>
                <a:ea typeface="Arial" charset="0"/>
                <a:cs typeface="Arial" charset="0"/>
              </a:rPr>
              <a:t>perf_cpu_clock</a:t>
            </a:r>
            <a:r>
              <a:rPr lang="en-US" sz="900" i="1" dirty="0">
                <a:latin typeface="Arial" charset="0"/>
                <a:ea typeface="Arial" charset="0"/>
                <a:cs typeface="Arial" charset="0"/>
              </a:rPr>
              <a:t>“}</a:t>
            </a:r>
          </a:p>
        </p:txBody>
      </p:sp>
    </p:spTree>
    <p:extLst>
      <p:ext uri="{BB962C8B-B14F-4D97-AF65-F5344CB8AC3E}">
        <p14:creationId xmlns:p14="http://schemas.microsoft.com/office/powerpoint/2010/main" val="4991155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CPU</a:t>
            </a:r>
          </a:p>
        </p:txBody>
      </p:sp>
      <p:sp>
        <p:nvSpPr>
          <p:cNvPr id="83" name="Rectangle 106"/>
          <p:cNvSpPr>
            <a:spLocks noChangeArrowheads="1"/>
          </p:cNvSpPr>
          <p:nvPr/>
        </p:nvSpPr>
        <p:spPr bwMode="auto">
          <a:xfrm>
            <a:off x="390550" y="4372096"/>
            <a:ext cx="6836363" cy="207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r>
              <a:rPr lang="en-US" sz="900" dirty="0">
                <a:latin typeface="Arial" charset="0"/>
                <a:ea typeface="Arial" charset="0"/>
                <a:cs typeface="Arial" charset="0"/>
              </a:rPr>
              <a:t>It is expected that </a:t>
            </a:r>
            <a:r>
              <a:rPr lang="en-US" sz="900" dirty="0" err="1">
                <a:latin typeface="Arial" charset="0"/>
                <a:ea typeface="Arial" charset="0"/>
                <a:cs typeface="Arial" charset="0"/>
              </a:rPr>
              <a:t>cpu.time</a:t>
            </a:r>
            <a:r>
              <a:rPr lang="en-US" sz="900" dirty="0">
                <a:latin typeface="Arial" charset="0"/>
                <a:ea typeface="Arial" charset="0"/>
                <a:cs typeface="Arial" charset="0"/>
              </a:rPr>
              <a:t> = </a:t>
            </a:r>
            <a:r>
              <a:rPr lang="en-US" sz="900" dirty="0" err="1">
                <a:latin typeface="Arial" charset="0"/>
                <a:ea typeface="Arial" charset="0"/>
                <a:cs typeface="Arial" charset="0"/>
              </a:rPr>
              <a:t>cpu.user</a:t>
            </a:r>
            <a:r>
              <a:rPr lang="en-US" sz="900" dirty="0">
                <a:latin typeface="Arial" charset="0"/>
                <a:ea typeface="Arial" charset="0"/>
                <a:cs typeface="Arial" charset="0"/>
              </a:rPr>
              <a:t> + </a:t>
            </a:r>
            <a:r>
              <a:rPr lang="en-US" sz="900" dirty="0" err="1">
                <a:latin typeface="Arial" charset="0"/>
                <a:ea typeface="Arial" charset="0"/>
                <a:cs typeface="Arial" charset="0"/>
              </a:rPr>
              <a:t>cpu.system</a:t>
            </a:r>
            <a:r>
              <a:rPr lang="en-US" sz="900" dirty="0">
                <a:latin typeface="Arial" charset="0"/>
                <a:ea typeface="Arial" charset="0"/>
                <a:cs typeface="Arial" charset="0"/>
              </a:rPr>
              <a:t> + </a:t>
            </a:r>
            <a:r>
              <a:rPr lang="en-US" sz="900" dirty="0" err="1">
                <a:latin typeface="Arial" charset="0"/>
                <a:ea typeface="Arial" charset="0"/>
                <a:cs typeface="Arial" charset="0"/>
              </a:rPr>
              <a:t>guest_time</a:t>
            </a:r>
            <a:r>
              <a:rPr lang="en-US" sz="900" dirty="0">
                <a:latin typeface="Arial" charset="0"/>
                <a:ea typeface="Arial" charset="0"/>
                <a:cs typeface="Arial" charset="0"/>
              </a:rPr>
              <a:t>, where </a:t>
            </a:r>
            <a:r>
              <a:rPr lang="en-US" sz="900" dirty="0" err="1">
                <a:latin typeface="Arial" charset="0"/>
                <a:ea typeface="Arial" charset="0"/>
                <a:cs typeface="Arial" charset="0"/>
              </a:rPr>
              <a:t>guest_time</a:t>
            </a:r>
            <a:r>
              <a:rPr lang="en-US" sz="900" dirty="0">
                <a:latin typeface="Arial" charset="0"/>
                <a:ea typeface="Arial" charset="0"/>
                <a:cs typeface="Arial" charset="0"/>
              </a:rPr>
              <a:t> is sum of </a:t>
            </a:r>
            <a:r>
              <a:rPr lang="en-US" sz="900" dirty="0" err="1">
                <a:latin typeface="Arial" charset="0"/>
                <a:ea typeface="Arial" charset="0"/>
                <a:cs typeface="Arial" charset="0"/>
              </a:rPr>
              <a:t>vcpu.N.time</a:t>
            </a:r>
            <a:r>
              <a:rPr lang="en-US" sz="900" dirty="0">
                <a:latin typeface="Arial" charset="0"/>
                <a:ea typeface="Arial" charset="0"/>
                <a:cs typeface="Arial" charset="0"/>
              </a:rPr>
              <a:t> metrics</a:t>
            </a:r>
          </a:p>
        </p:txBody>
      </p:sp>
      <p:graphicFrame>
        <p:nvGraphicFramePr>
          <p:cNvPr id="12" name="Table 11"/>
          <p:cNvGraphicFramePr>
            <a:graphicFrameLocks noGrp="1"/>
          </p:cNvGraphicFramePr>
          <p:nvPr/>
        </p:nvGraphicFramePr>
        <p:xfrm>
          <a:off x="390550" y="692299"/>
          <a:ext cx="8344572" cy="3637597"/>
        </p:xfrm>
        <a:graphic>
          <a:graphicData uri="http://schemas.openxmlformats.org/drawingml/2006/table">
            <a:tbl>
              <a:tblPr firstRow="1" bandRow="1">
                <a:tableStyleId>{93296810-A885-4BE3-A3E7-6D5BEEA58F35}</a:tableStyleId>
              </a:tblPr>
              <a:tblGrid>
                <a:gridCol w="2231361">
                  <a:extLst>
                    <a:ext uri="{9D8B030D-6E8A-4147-A177-3AD203B41FA5}">
                      <a16:colId xmlns:a16="http://schemas.microsoft.com/office/drawing/2014/main" val="20000"/>
                    </a:ext>
                  </a:extLst>
                </a:gridCol>
                <a:gridCol w="1066422">
                  <a:extLst>
                    <a:ext uri="{9D8B030D-6E8A-4147-A177-3AD203B41FA5}">
                      <a16:colId xmlns:a16="http://schemas.microsoft.com/office/drawing/2014/main" val="20001"/>
                    </a:ext>
                  </a:extLst>
                </a:gridCol>
                <a:gridCol w="2706992">
                  <a:extLst>
                    <a:ext uri="{9D8B030D-6E8A-4147-A177-3AD203B41FA5}">
                      <a16:colId xmlns:a16="http://schemas.microsoft.com/office/drawing/2014/main" val="20002"/>
                    </a:ext>
                  </a:extLst>
                </a:gridCol>
                <a:gridCol w="2339797">
                  <a:extLst>
                    <a:ext uri="{9D8B030D-6E8A-4147-A177-3AD203B41FA5}">
                      <a16:colId xmlns:a16="http://schemas.microsoft.com/office/drawing/2014/main" val="20003"/>
                    </a:ext>
                  </a:extLst>
                </a:gridCol>
              </a:tblGrid>
              <a:tr h="430143">
                <a:tc>
                  <a:txBody>
                    <a:bodyPr/>
                    <a:lstStyle/>
                    <a:p>
                      <a:r>
                        <a:rPr lang="en-US" sz="800" dirty="0" err="1">
                          <a:latin typeface="Arial" panose="020B0604020202020204" pitchFamily="34" charset="0"/>
                          <a:cs typeface="Arial" panose="020B0604020202020204" pitchFamily="34" charset="0"/>
                        </a:rPr>
                        <a:t>Libvirt</a:t>
                      </a:r>
                      <a:r>
                        <a:rPr lang="en-US" sz="800" dirty="0">
                          <a:latin typeface="Arial" panose="020B0604020202020204" pitchFamily="34" charset="0"/>
                          <a:cs typeface="Arial" panose="020B0604020202020204" pitchFamily="34" charset="0"/>
                        </a:rPr>
                        <a:t> metric</a:t>
                      </a:r>
                      <a:r>
                        <a:rPr lang="en-US" sz="800" baseline="0" dirty="0">
                          <a:latin typeface="Arial" panose="020B0604020202020204" pitchFamily="34" charset="0"/>
                          <a:cs typeface="Arial" panose="020B0604020202020204" pitchFamily="34" charset="0"/>
                        </a:rPr>
                        <a:t>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Unit</a:t>
                      </a:r>
                    </a:p>
                  </a:txBody>
                  <a:tcPr>
                    <a:solidFill>
                      <a:srgbClr val="990000"/>
                    </a:solidFill>
                  </a:tcPr>
                </a:tc>
                <a:tc>
                  <a:txBody>
                    <a:bodyPr/>
                    <a:lstStyle/>
                    <a:p>
                      <a:r>
                        <a:rPr lang="en-US" sz="800" baseline="0" dirty="0" err="1">
                          <a:latin typeface="Arial" panose="020B0604020202020204" pitchFamily="34" charset="0"/>
                          <a:cs typeface="Arial" panose="020B0604020202020204" pitchFamily="34" charset="0"/>
                        </a:rPr>
                        <a:t>Collectd</a:t>
                      </a:r>
                      <a:r>
                        <a:rPr lang="en-US" sz="800" baseline="0" dirty="0">
                          <a:latin typeface="Arial" panose="020B0604020202020204" pitchFamily="34" charset="0"/>
                          <a:cs typeface="Arial" panose="020B0604020202020204" pitchFamily="34" charset="0"/>
                        </a:rPr>
                        <a:t> metric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Description</a:t>
                      </a:r>
                    </a:p>
                  </a:txBody>
                  <a:tcPr>
                    <a:solidFill>
                      <a:srgbClr val="990000"/>
                    </a:solidFill>
                  </a:tcPr>
                </a:tc>
                <a:extLst>
                  <a:ext uri="{0D108BD9-81ED-4DB2-BD59-A6C34878D82A}">
                    <a16:rowId xmlns:a16="http://schemas.microsoft.com/office/drawing/2014/main" val="10000"/>
                  </a:ext>
                </a:extLst>
              </a:tr>
              <a:tr h="296284">
                <a:tc>
                  <a:txBody>
                    <a:bodyPr/>
                    <a:lstStyle/>
                    <a:p>
                      <a:r>
                        <a:rPr lang="en-US" sz="800" b="0" dirty="0" err="1">
                          <a:latin typeface="Arial" panose="020B0604020202020204" pitchFamily="34" charset="0"/>
                          <a:cs typeface="Arial" panose="020B0604020202020204" pitchFamily="34" charset="0"/>
                        </a:rPr>
                        <a:t>cpu.time</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Total CPU time spent for this domain</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1"/>
                  </a:ext>
                </a:extLst>
              </a:tr>
              <a:tr h="315438">
                <a:tc>
                  <a:txBody>
                    <a:bodyPr/>
                    <a:lstStyle/>
                    <a:p>
                      <a:r>
                        <a:rPr lang="en-US" sz="800" b="0" dirty="0" err="1">
                          <a:latin typeface="Arial" panose="020B0604020202020204" pitchFamily="34" charset="0"/>
                          <a:cs typeface="Arial" panose="020B0604020202020204" pitchFamily="34" charset="0"/>
                        </a:rPr>
                        <a:t>cpu.user</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collectd_virt_ps_cputime_user_total</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User CPU time spent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2"/>
                  </a:ext>
                </a:extLst>
              </a:tr>
              <a:tr h="296284">
                <a:tc>
                  <a:txBody>
                    <a:bodyPr/>
                    <a:lstStyle/>
                    <a:p>
                      <a:r>
                        <a:rPr lang="en-US" sz="800" b="0" dirty="0" err="1">
                          <a:latin typeface="Arial" panose="020B0604020202020204" pitchFamily="34" charset="0"/>
                          <a:cs typeface="Arial" panose="020B0604020202020204" pitchFamily="34" charset="0"/>
                        </a:rPr>
                        <a:t>cpu.system</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collectd_virt_ps_cputime_syst_total</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System CPU time spent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3"/>
                  </a:ext>
                </a:extLst>
              </a:tr>
              <a:tr h="296284">
                <a:tc>
                  <a:txBody>
                    <a:bodyPr/>
                    <a:lstStyle/>
                    <a:p>
                      <a:r>
                        <a:rPr lang="en-US" sz="800" b="0" dirty="0" err="1">
                          <a:latin typeface="Arial" panose="020B0604020202020204" pitchFamily="34" charset="0"/>
                          <a:cs typeface="Arial" panose="020B0604020202020204" pitchFamily="34" charset="0"/>
                        </a:rPr>
                        <a:t>vcpu.current</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Current number of online virtual CPUs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4"/>
                  </a:ext>
                </a:extLst>
              </a:tr>
              <a:tr h="296284">
                <a:tc>
                  <a:txBody>
                    <a:bodyPr/>
                    <a:lstStyle/>
                    <a:p>
                      <a:r>
                        <a:rPr lang="en-US" sz="800" b="0" dirty="0" err="1">
                          <a:latin typeface="Arial" panose="020B0604020202020204" pitchFamily="34" charset="0"/>
                          <a:cs typeface="Arial" panose="020B0604020202020204" pitchFamily="34" charset="0"/>
                        </a:rPr>
                        <a:t>vcpu.maximum</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Maximum number of online virtual CPUs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5"/>
                  </a:ext>
                </a:extLst>
              </a:tr>
              <a:tr h="296284">
                <a:tc>
                  <a:txBody>
                    <a:bodyPr/>
                    <a:lstStyle/>
                    <a:p>
                      <a:r>
                        <a:rPr lang="en-US" sz="800" b="0" dirty="0" err="1">
                          <a:latin typeface="Arial" panose="020B0604020202020204" pitchFamily="34" charset="0"/>
                          <a:cs typeface="Arial" panose="020B0604020202020204" pitchFamily="34" charset="0"/>
                        </a:rPr>
                        <a:t>vcpu.N.state</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enum</a:t>
                      </a:r>
                      <a:endParaRPr lang="en-US" sz="800" b="0" dirty="0">
                        <a:latin typeface="Arial" panose="020B0604020202020204" pitchFamily="34" charset="0"/>
                        <a:cs typeface="Arial" panose="020B0604020202020204" pitchFamily="34" charset="0"/>
                      </a:endParaRP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State of the virtual CPU</a:t>
                      </a:r>
                      <a:r>
                        <a:rPr lang="en-US" sz="800" b="0" dirty="0">
                          <a:latin typeface="Arial" panose="020B0604020202020204" pitchFamily="34" charset="0"/>
                          <a:cs typeface="Arial" panose="020B0604020202020204" pitchFamily="34" charset="0"/>
                        </a:rPr>
                        <a:t>: 0 – offline, 1 – running, 2 –</a:t>
                      </a:r>
                      <a:r>
                        <a:rPr lang="en-US" sz="800" b="0" baseline="0" dirty="0">
                          <a:latin typeface="Arial" panose="020B0604020202020204" pitchFamily="34" charset="0"/>
                          <a:cs typeface="Arial" panose="020B0604020202020204" pitchFamily="34" charset="0"/>
                        </a:rPr>
                        <a:t> blocked (</a:t>
                      </a:r>
                      <a:r>
                        <a:rPr lang="en-US" sz="800" dirty="0">
                          <a:hlinkClick r:id="rId2"/>
                        </a:rPr>
                        <a:t>https://libvirt.org/html/libvirt-libvirt-domain.html#virVcpuState</a:t>
                      </a:r>
                      <a:r>
                        <a:rPr lang="en-US" sz="800" dirty="0"/>
                        <a: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6"/>
                  </a:ext>
                </a:extLst>
              </a:tr>
              <a:tr h="296284">
                <a:tc>
                  <a:txBody>
                    <a:bodyPr/>
                    <a:lstStyle/>
                    <a:p>
                      <a:r>
                        <a:rPr lang="en-US" sz="800" b="0" dirty="0" err="1">
                          <a:latin typeface="Arial" panose="020B0604020202020204" pitchFamily="34" charset="0"/>
                          <a:cs typeface="Arial" panose="020B0604020202020204" pitchFamily="34" charset="0"/>
                        </a:rPr>
                        <a:t>vcpu.N.time</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collectd_virt_virt_vcpu_total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t>
                      </a:r>
                    </a:p>
                  </a:txBody>
                  <a:tcPr marL="45720" marR="45720"/>
                </a:tc>
                <a:tc>
                  <a:txBody>
                    <a:bodyPr/>
                    <a:lstStyle/>
                    <a:p>
                      <a:r>
                        <a:rPr lang="en-US" sz="800" dirty="0"/>
                        <a:t>Virtual CPU time spent by virtual CPU</a:t>
                      </a:r>
                      <a:r>
                        <a:rPr lang="en-US" sz="800" b="0" dirty="0">
                          <a:latin typeface="Arial" panose="020B0604020202020204" pitchFamily="34" charset="0"/>
                          <a:cs typeface="Arial" panose="020B0604020202020204" pitchFamily="34" charset="0"/>
                        </a:rPr>
                        <a:t> (</a:t>
                      </a:r>
                      <a:r>
                        <a:rPr lang="en-US" sz="800" dirty="0">
                          <a:hlinkClick r:id="rId3"/>
                        </a:rPr>
                        <a:t>https://libvirt.org/html/libvirt-libvirt-domain.html#virVcpuInfo</a:t>
                      </a:r>
                      <a:r>
                        <a:rPr lang="en-US" sz="800" dirty="0"/>
                        <a: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7"/>
                  </a:ext>
                </a:extLst>
              </a:tr>
              <a:tr h="296284">
                <a:tc>
                  <a:txBody>
                    <a:bodyPr/>
                    <a:lstStyle/>
                    <a:p>
                      <a:r>
                        <a:rPr lang="en-US" sz="800" b="0" dirty="0" err="1">
                          <a:latin typeface="Arial" panose="020B0604020202020204" pitchFamily="34" charset="0"/>
                          <a:cs typeface="Arial" panose="020B0604020202020204" pitchFamily="34" charset="0"/>
                        </a:rPr>
                        <a:t>vcpu.N.wait</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Virtual CPU time spent by virtual CPU &lt;</a:t>
                      </a:r>
                      <a:r>
                        <a:rPr lang="en-US" sz="800" b="0" dirty="0" err="1">
                          <a:latin typeface="Arial" panose="020B0604020202020204" pitchFamily="34" charset="0"/>
                          <a:cs typeface="Arial" panose="020B0604020202020204" pitchFamily="34" charset="0"/>
                        </a:rPr>
                        <a:t>num</a:t>
                      </a:r>
                      <a:r>
                        <a:rPr lang="en-US" sz="800" b="0" dirty="0">
                          <a:latin typeface="Arial" panose="020B0604020202020204" pitchFamily="34" charset="0"/>
                          <a:cs typeface="Arial" panose="020B0604020202020204" pitchFamily="34" charset="0"/>
                        </a:rPr>
                        <a:t>&gt; waiting on I/O (</a:t>
                      </a:r>
                      <a:r>
                        <a:rPr lang="en-US" sz="800" dirty="0">
                          <a:hlinkClick r:id="rId4"/>
                        </a:rPr>
                        <a:t>https://www.redhat.com/archives/libvir-list/2015-December/msg00408.html</a:t>
                      </a:r>
                      <a:r>
                        <a:rPr lang="en-US" sz="800" dirty="0"/>
                        <a: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8"/>
                  </a:ext>
                </a:extLst>
              </a:tr>
              <a:tr h="0">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collectd_virt_virt_cpu_total_total</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Total</a:t>
                      </a:r>
                      <a:r>
                        <a:rPr lang="en-US" sz="800" b="0" baseline="0" dirty="0">
                          <a:latin typeface="Arial" panose="020B0604020202020204" pitchFamily="34" charset="0"/>
                          <a:cs typeface="Arial" panose="020B0604020202020204" pitchFamily="34" charset="0"/>
                        </a:rPr>
                        <a:t> utilization of all guest virtual CPUs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408385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a:t>
            </a:r>
            <a:br>
              <a:rPr lang="en-US" dirty="0">
                <a:latin typeface="Arial" panose="020B0604020202020204" pitchFamily="34" charset="0"/>
                <a:cs typeface="Arial" panose="020B0604020202020204" pitchFamily="34" charset="0"/>
              </a:rPr>
            </a:br>
            <a:r>
              <a:rPr lang="en-US" b="0" dirty="0"/>
              <a:t>Memory</a:t>
            </a:r>
            <a:endParaRPr lang="en-US" b="0" dirty="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565530072"/>
              </p:ext>
            </p:extLst>
          </p:nvPr>
        </p:nvGraphicFramePr>
        <p:xfrm>
          <a:off x="390550" y="703805"/>
          <a:ext cx="8344572" cy="2137023"/>
        </p:xfrm>
        <a:graphic>
          <a:graphicData uri="http://schemas.openxmlformats.org/drawingml/2006/table">
            <a:tbl>
              <a:tblPr firstRow="1" bandRow="1">
                <a:tableStyleId>{93296810-A885-4BE3-A3E7-6D5BEEA58F35}</a:tableStyleId>
              </a:tblPr>
              <a:tblGrid>
                <a:gridCol w="2231361">
                  <a:extLst>
                    <a:ext uri="{9D8B030D-6E8A-4147-A177-3AD203B41FA5}">
                      <a16:colId xmlns:a16="http://schemas.microsoft.com/office/drawing/2014/main" val="20000"/>
                    </a:ext>
                  </a:extLst>
                </a:gridCol>
                <a:gridCol w="1066422">
                  <a:extLst>
                    <a:ext uri="{9D8B030D-6E8A-4147-A177-3AD203B41FA5}">
                      <a16:colId xmlns:a16="http://schemas.microsoft.com/office/drawing/2014/main" val="20001"/>
                    </a:ext>
                  </a:extLst>
                </a:gridCol>
                <a:gridCol w="2706992">
                  <a:extLst>
                    <a:ext uri="{9D8B030D-6E8A-4147-A177-3AD203B41FA5}">
                      <a16:colId xmlns:a16="http://schemas.microsoft.com/office/drawing/2014/main" val="20002"/>
                    </a:ext>
                  </a:extLst>
                </a:gridCol>
                <a:gridCol w="2339797">
                  <a:extLst>
                    <a:ext uri="{9D8B030D-6E8A-4147-A177-3AD203B41FA5}">
                      <a16:colId xmlns:a16="http://schemas.microsoft.com/office/drawing/2014/main" val="20003"/>
                    </a:ext>
                  </a:extLst>
                </a:gridCol>
              </a:tblGrid>
              <a:tr h="430143">
                <a:tc>
                  <a:txBody>
                    <a:bodyPr/>
                    <a:lstStyle/>
                    <a:p>
                      <a:r>
                        <a:rPr lang="en-US" sz="800" dirty="0" err="1">
                          <a:latin typeface="Arial" panose="020B0604020202020204" pitchFamily="34" charset="0"/>
                          <a:cs typeface="Arial" panose="020B0604020202020204" pitchFamily="34" charset="0"/>
                        </a:rPr>
                        <a:t>Libvirt</a:t>
                      </a:r>
                      <a:r>
                        <a:rPr lang="en-US" sz="800" dirty="0">
                          <a:latin typeface="Arial" panose="020B0604020202020204" pitchFamily="34" charset="0"/>
                          <a:cs typeface="Arial" panose="020B0604020202020204" pitchFamily="34" charset="0"/>
                        </a:rPr>
                        <a:t> metric</a:t>
                      </a:r>
                      <a:r>
                        <a:rPr lang="en-US" sz="800" baseline="0" dirty="0">
                          <a:latin typeface="Arial" panose="020B0604020202020204" pitchFamily="34" charset="0"/>
                          <a:cs typeface="Arial" panose="020B0604020202020204" pitchFamily="34" charset="0"/>
                        </a:rPr>
                        <a:t>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Unit</a:t>
                      </a:r>
                    </a:p>
                  </a:txBody>
                  <a:tcPr>
                    <a:solidFill>
                      <a:srgbClr val="990000"/>
                    </a:solidFill>
                  </a:tcPr>
                </a:tc>
                <a:tc>
                  <a:txBody>
                    <a:bodyPr/>
                    <a:lstStyle/>
                    <a:p>
                      <a:r>
                        <a:rPr lang="en-US" sz="800" baseline="0" dirty="0" err="1">
                          <a:latin typeface="Arial" panose="020B0604020202020204" pitchFamily="34" charset="0"/>
                          <a:cs typeface="Arial" panose="020B0604020202020204" pitchFamily="34" charset="0"/>
                        </a:rPr>
                        <a:t>Collectd</a:t>
                      </a:r>
                      <a:r>
                        <a:rPr lang="en-US" sz="800" baseline="0" dirty="0">
                          <a:latin typeface="Arial" panose="020B0604020202020204" pitchFamily="34" charset="0"/>
                          <a:cs typeface="Arial" panose="020B0604020202020204" pitchFamily="34" charset="0"/>
                        </a:rPr>
                        <a:t> metric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Description</a:t>
                      </a:r>
                    </a:p>
                  </a:txBody>
                  <a:tcPr>
                    <a:solidFill>
                      <a:srgbClr val="990000"/>
                    </a:solidFill>
                  </a:tcPr>
                </a:tc>
                <a:extLst>
                  <a:ext uri="{0D108BD9-81ED-4DB2-BD59-A6C34878D82A}">
                    <a16:rowId xmlns:a16="http://schemas.microsoft.com/office/drawing/2014/main" val="10000"/>
                  </a:ext>
                </a:extLst>
              </a:tr>
              <a:tr h="296284">
                <a:tc>
                  <a:txBody>
                    <a:bodyPr/>
                    <a:lstStyle/>
                    <a:p>
                      <a:r>
                        <a:rPr lang="en-US" sz="800" b="0" dirty="0" err="1">
                          <a:latin typeface="Arial" panose="020B0604020202020204" pitchFamily="34" charset="0"/>
                          <a:cs typeface="Arial" panose="020B0604020202020204" pitchFamily="34" charset="0"/>
                        </a:rPr>
                        <a:t>balloon.current</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kiB</a:t>
                      </a:r>
                      <a:r>
                        <a:rPr lang="en-US" sz="800" b="0" dirty="0">
                          <a:latin typeface="Arial" panose="020B0604020202020204" pitchFamily="34" charset="0"/>
                          <a:cs typeface="Arial" panose="020B0604020202020204" pitchFamily="34" charset="0"/>
                        </a:rPr>
                        <a:t> (1024 bytes)</a:t>
                      </a:r>
                    </a:p>
                  </a:txBody>
                  <a:tcPr marL="45720" marR="45720"/>
                </a:tc>
                <a:tc>
                  <a:txBody>
                    <a:bodyPr/>
                    <a:lstStyle/>
                    <a:p>
                      <a:r>
                        <a:rPr lang="en-US" sz="800" b="0" dirty="0" err="1">
                          <a:latin typeface="Arial" panose="020B0604020202020204" pitchFamily="34" charset="0"/>
                          <a:cs typeface="Arial" panose="020B0604020202020204" pitchFamily="34" charset="0"/>
                        </a:rPr>
                        <a:t>collectd_virt_memory</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actual_balloon</a:t>
                      </a:r>
                      <a:r>
                        <a:rPr lang="en-US" sz="800" b="0" dirty="0">
                          <a:latin typeface="Arial" panose="020B0604020202020204" pitchFamily="34" charset="0"/>
                          <a:cs typeface="Arial" panose="020B0604020202020204" pitchFamily="34" charset="0"/>
                        </a:rPr>
                        <a:t>“}</a:t>
                      </a:r>
                    </a:p>
                  </a:txBody>
                  <a:tcPr marL="45720" marR="45720"/>
                </a:tc>
                <a:tc>
                  <a:txBody>
                    <a:bodyPr/>
                    <a:lstStyle/>
                    <a:p>
                      <a:r>
                        <a:rPr lang="en-US" sz="800" dirty="0"/>
                        <a:t>The memory in </a:t>
                      </a:r>
                      <a:r>
                        <a:rPr lang="en-US" sz="800" dirty="0" err="1"/>
                        <a:t>kiB</a:t>
                      </a:r>
                      <a:r>
                        <a:rPr lang="en-US" sz="800" dirty="0"/>
                        <a:t> currently used </a:t>
                      </a:r>
                      <a:r>
                        <a:rPr lang="en-US" sz="800" b="0" dirty="0">
                          <a:latin typeface="Arial" panose="020B0604020202020204" pitchFamily="34" charset="0"/>
                          <a:cs typeface="Arial" panose="020B0604020202020204" pitchFamily="34" charset="0"/>
                        </a:rPr>
                        <a:t>(</a:t>
                      </a:r>
                      <a:r>
                        <a:rPr lang="en-US" sz="800" dirty="0">
                          <a:hlinkClick r:id="rId2"/>
                        </a:rPr>
                        <a:t>https://libvirt.org/html/libvirt-libvirt-domain.html#virDomainInfo</a:t>
                      </a:r>
                      <a:r>
                        <a:rPr lang="en-US" sz="800" dirty="0"/>
                        <a: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1"/>
                  </a:ext>
                </a:extLst>
              </a:tr>
              <a:tr h="315438">
                <a:tc>
                  <a:txBody>
                    <a:bodyPr/>
                    <a:lstStyle/>
                    <a:p>
                      <a:r>
                        <a:rPr lang="en-US" sz="800" b="0" dirty="0" err="1">
                          <a:latin typeface="Arial" panose="020B0604020202020204" pitchFamily="34" charset="0"/>
                          <a:cs typeface="Arial" panose="020B0604020202020204" pitchFamily="34" charset="0"/>
                        </a:rPr>
                        <a:t>balloon.maximum</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kiB</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collectd_virt_memory</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="total“}</a:t>
                      </a:r>
                    </a:p>
                  </a:txBody>
                  <a:tcPr marL="45720" marR="45720"/>
                </a:tc>
                <a:tc>
                  <a:txBody>
                    <a:bodyPr/>
                    <a:lstStyle/>
                    <a:p>
                      <a:r>
                        <a:rPr lang="en-US" sz="800" b="0" dirty="0">
                          <a:latin typeface="Arial" panose="020B0604020202020204" pitchFamily="34" charset="0"/>
                          <a:cs typeface="Arial" panose="020B0604020202020204" pitchFamily="34" charset="0"/>
                        </a:rPr>
                        <a:t>The maximum memory in </a:t>
                      </a:r>
                      <a:r>
                        <a:rPr lang="en-US" sz="800" b="0" dirty="0" err="1">
                          <a:latin typeface="Arial" panose="020B0604020202020204" pitchFamily="34" charset="0"/>
                          <a:cs typeface="Arial" panose="020B0604020202020204" pitchFamily="34" charset="0"/>
                        </a:rPr>
                        <a:t>kiB</a:t>
                      </a:r>
                      <a:r>
                        <a:rPr lang="en-US" sz="800" b="0" dirty="0">
                          <a:latin typeface="Arial" panose="020B0604020202020204" pitchFamily="34" charset="0"/>
                          <a:cs typeface="Arial" panose="020B0604020202020204" pitchFamily="34" charset="0"/>
                        </a:rPr>
                        <a:t> allowed (</a:t>
                      </a:r>
                      <a:r>
                        <a:rPr lang="en-US" sz="800" dirty="0">
                          <a:hlinkClick r:id="rId2"/>
                        </a:rPr>
                        <a:t>https://libvirt.org/html/libvirt-libvirt-domain.html#virDomainInfo</a:t>
                      </a:r>
                      <a:r>
                        <a:rPr lang="en-US" sz="800" dirty="0"/>
                        <a: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2"/>
                  </a:ext>
                </a:extLst>
              </a:tr>
              <a:tr h="296284">
                <a:tc>
                  <a:txBody>
                    <a:bodyPr/>
                    <a:lstStyle/>
                    <a:p>
                      <a:r>
                        <a:rPr lang="en-US" sz="800" b="0" dirty="0" err="1">
                          <a:latin typeface="Arial" panose="020B0604020202020204" pitchFamily="34" charset="0"/>
                          <a:cs typeface="Arial" panose="020B0604020202020204" pitchFamily="34" charset="0"/>
                        </a:rPr>
                        <a:t>balloon.last</a:t>
                      </a:r>
                      <a:r>
                        <a:rPr lang="en-US" sz="800" b="0" dirty="0">
                          <a:latin typeface="Arial" panose="020B0604020202020204" pitchFamily="34" charset="0"/>
                          <a:cs typeface="Arial" panose="020B0604020202020204" pitchFamily="34" charset="0"/>
                        </a:rPr>
                        <a:t>-update</a:t>
                      </a:r>
                    </a:p>
                  </a:txBody>
                  <a:tcPr marL="45720" marR="45720"/>
                </a:tc>
                <a:tc>
                  <a:txBody>
                    <a:bodyPr/>
                    <a:lstStyle/>
                    <a:p>
                      <a:r>
                        <a:rPr lang="en-US" sz="800" b="0" dirty="0">
                          <a:latin typeface="Arial" panose="020B0604020202020204" pitchFamily="34" charset="0"/>
                          <a:cs typeface="Arial" panose="020B0604020202020204" pitchFamily="34" charset="0"/>
                        </a:rPr>
                        <a:t>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collectd_virt_memory</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last_update</a:t>
                      </a:r>
                      <a:r>
                        <a:rPr lang="en-US" sz="800" b="0" dirty="0">
                          <a:latin typeface="Arial" panose="020B0604020202020204" pitchFamily="34" charset="0"/>
                          <a:cs typeface="Arial" panose="020B0604020202020204" pitchFamily="34" charset="0"/>
                        </a:rPr>
                        <a:t>“}</a:t>
                      </a:r>
                    </a:p>
                  </a:txBody>
                  <a:tcPr marL="45720" marR="45720"/>
                </a:tc>
                <a:tc>
                  <a:txBody>
                    <a:bodyPr/>
                    <a:lstStyle/>
                    <a:p>
                      <a:r>
                        <a:rPr lang="en-US" sz="800" b="0" dirty="0">
                          <a:latin typeface="Arial" panose="020B0604020202020204" pitchFamily="34" charset="0"/>
                          <a:cs typeface="Arial" panose="020B0604020202020204" pitchFamily="34" charset="0"/>
                        </a:rPr>
                        <a:t>The time in seconds sine the UNIX epoch (1970-01-01) at which the statistics where last updated. 0 means that polling is not enabled.</a:t>
                      </a:r>
                    </a:p>
                  </a:txBody>
                  <a:tcPr marL="45720" marR="45720"/>
                </a:tc>
                <a:extLst>
                  <a:ext uri="{0D108BD9-81ED-4DB2-BD59-A6C34878D82A}">
                    <a16:rowId xmlns:a16="http://schemas.microsoft.com/office/drawing/2014/main" val="10003"/>
                  </a:ext>
                </a:extLst>
              </a:tr>
              <a:tr h="296284">
                <a:tc>
                  <a:txBody>
                    <a:bodyPr/>
                    <a:lstStyle/>
                    <a:p>
                      <a:r>
                        <a:rPr lang="en-US" sz="800" b="0" dirty="0" err="1">
                          <a:latin typeface="Arial" panose="020B0604020202020204" pitchFamily="34" charset="0"/>
                          <a:cs typeface="Arial" panose="020B0604020202020204" pitchFamily="34" charset="0"/>
                        </a:rPr>
                        <a:t>balloon.rss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kiB</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err="1">
                          <a:latin typeface="Arial" panose="020B0604020202020204" pitchFamily="34" charset="0"/>
                          <a:cs typeface="Arial" panose="020B0604020202020204" pitchFamily="34" charset="0"/>
                        </a:rPr>
                        <a:t>collectd_virt_memory</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rss</a:t>
                      </a:r>
                      <a:r>
                        <a:rPr lang="en-US" sz="800" b="0" dirty="0">
                          <a:latin typeface="Arial" panose="020B0604020202020204" pitchFamily="34" charset="0"/>
                          <a:cs typeface="Arial" panose="020B0604020202020204" pitchFamily="34" charset="0"/>
                        </a:rPr>
                        <a:t>“}</a:t>
                      </a:r>
                    </a:p>
                  </a:txBody>
                  <a:tcPr marL="45720" marR="45720"/>
                </a:tc>
                <a:tc>
                  <a:txBody>
                    <a:bodyPr/>
                    <a:lstStyle/>
                    <a:p>
                      <a:r>
                        <a:rPr lang="en-US" sz="800" b="0" dirty="0">
                          <a:latin typeface="Arial" panose="020B0604020202020204" pitchFamily="34" charset="0"/>
                          <a:cs typeface="Arial" panose="020B0604020202020204" pitchFamily="34" charset="0"/>
                        </a:rPr>
                        <a:t>Resident Set Size of the running domain's process </a:t>
                      </a:r>
                    </a:p>
                  </a:txBody>
                  <a:tcPr marL="45720" marR="45720"/>
                </a:tc>
                <a:extLst>
                  <a:ext uri="{0D108BD9-81ED-4DB2-BD59-A6C34878D82A}">
                    <a16:rowId xmlns:a16="http://schemas.microsoft.com/office/drawing/2014/main" val="10004"/>
                  </a:ext>
                </a:extLst>
              </a:tr>
            </a:tbl>
          </a:graphicData>
        </a:graphic>
      </p:graphicFrame>
      <p:sp>
        <p:nvSpPr>
          <p:cNvPr id="6" name="Rectangle 106"/>
          <p:cNvSpPr>
            <a:spLocks noChangeArrowheads="1"/>
          </p:cNvSpPr>
          <p:nvPr/>
        </p:nvSpPr>
        <p:spPr bwMode="auto">
          <a:xfrm>
            <a:off x="390550" y="2918662"/>
            <a:ext cx="8344572" cy="188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pPr marL="7938">
              <a:buClr>
                <a:schemeClr val="tx2"/>
              </a:buClr>
            </a:pPr>
            <a:r>
              <a:rPr lang="en-US" sz="1000" b="1" dirty="0" err="1">
                <a:latin typeface="Arial" charset="0"/>
                <a:ea typeface="Arial" charset="0"/>
                <a:cs typeface="Arial" charset="0"/>
              </a:rPr>
              <a:t>VirtIO</a:t>
            </a:r>
            <a:r>
              <a:rPr lang="en-US" sz="1000" b="1" dirty="0">
                <a:latin typeface="Arial" charset="0"/>
                <a:ea typeface="Arial" charset="0"/>
                <a:cs typeface="Arial" charset="0"/>
              </a:rPr>
              <a:t> Memory Ballooning</a:t>
            </a:r>
          </a:p>
          <a:p>
            <a:pPr marL="7938">
              <a:buClr>
                <a:schemeClr val="tx2"/>
              </a:buClr>
            </a:pPr>
            <a:r>
              <a:rPr lang="en-US" sz="900" dirty="0" err="1">
                <a:latin typeface="Arial" charset="0"/>
                <a:ea typeface="Arial" charset="0"/>
                <a:cs typeface="Arial" charset="0"/>
              </a:rPr>
              <a:t>VirtIO</a:t>
            </a:r>
            <a:r>
              <a:rPr lang="en-US" sz="900" dirty="0">
                <a:latin typeface="Arial" charset="0"/>
                <a:ea typeface="Arial" charset="0"/>
                <a:cs typeface="Arial" charset="0"/>
              </a:rPr>
              <a:t> provides Memory Ballooning: the host system can reclaim memory from virtual machines (VM) by telling them to give back part of their memory to the host system. This is achieved by inflating the memory balloon inside the VM, which reduced the memory available to other tasks inside the VM. Which memory pages are given back is the decision of the guest operating system (OS): It just tells the host OS which pages it does no longer need and will no longer access. The host OS then un-maps those pages from the guests and marks them as unavailable for the guest VM. The host system can then use them for other tasks like starting even more VMs or other processes. (</a:t>
            </a:r>
            <a:r>
              <a:rPr lang="en-US" sz="900" dirty="0">
                <a:hlinkClick r:id="rId3"/>
              </a:rPr>
              <a:t>https://pmhahn.github.io/virtio-balloon/</a:t>
            </a:r>
            <a:r>
              <a:rPr lang="en-US" sz="900" dirty="0"/>
              <a:t>)</a:t>
            </a:r>
          </a:p>
          <a:p>
            <a:pPr marL="7938">
              <a:buClr>
                <a:schemeClr val="tx2"/>
              </a:buClr>
            </a:pPr>
            <a:endParaRPr lang="en-US" sz="900" dirty="0">
              <a:latin typeface="Arial" charset="0"/>
              <a:ea typeface="Arial" charset="0"/>
              <a:cs typeface="Arial" charset="0"/>
            </a:endParaRPr>
          </a:p>
          <a:p>
            <a:pPr marL="7938">
              <a:buClr>
                <a:schemeClr val="tx2"/>
              </a:buClr>
            </a:pPr>
            <a:r>
              <a:rPr lang="en-US" sz="1000" b="1" dirty="0">
                <a:latin typeface="Arial" charset="0"/>
                <a:ea typeface="Arial" charset="0"/>
                <a:cs typeface="Arial" charset="0"/>
              </a:rPr>
              <a:t>Agent-based metrics</a:t>
            </a:r>
          </a:p>
          <a:p>
            <a:pPr marL="179388" indent="-171450">
              <a:buClr>
                <a:schemeClr val="tx2"/>
              </a:buClr>
              <a:buFont typeface="Arial" panose="020B0604020202020204" pitchFamily="34" charset="0"/>
              <a:buChar char="•"/>
            </a:pPr>
            <a:r>
              <a:rPr lang="en-US" sz="900" i="1" dirty="0" err="1">
                <a:latin typeface="Arial" charset="0"/>
                <a:ea typeface="Arial" charset="0"/>
                <a:cs typeface="Arial" charset="0"/>
              </a:rPr>
              <a:t>swap_in</a:t>
            </a:r>
            <a:r>
              <a:rPr lang="en-US" sz="900" i="1" dirty="0">
                <a:latin typeface="Arial" charset="0"/>
                <a:ea typeface="Arial" charset="0"/>
                <a:cs typeface="Arial" charset="0"/>
              </a:rPr>
              <a:t>, </a:t>
            </a:r>
            <a:r>
              <a:rPr lang="en-US" sz="900" i="1" dirty="0" err="1">
                <a:latin typeface="Arial" charset="0"/>
                <a:ea typeface="Arial" charset="0"/>
                <a:cs typeface="Arial" charset="0"/>
              </a:rPr>
              <a:t>swap_out</a:t>
            </a:r>
            <a:r>
              <a:rPr lang="en-US" sz="900" dirty="0">
                <a:latin typeface="Arial" charset="0"/>
                <a:ea typeface="Arial" charset="0"/>
                <a:cs typeface="Arial" charset="0"/>
              </a:rPr>
              <a:t> -The number of swapped-in and swapped-out pages as reported by the guest OS since the start of the VM.</a:t>
            </a:r>
          </a:p>
          <a:p>
            <a:pPr marL="179388" indent="-171450">
              <a:buClr>
                <a:schemeClr val="tx2"/>
              </a:buClr>
              <a:buFont typeface="Arial" panose="020B0604020202020204" pitchFamily="34" charset="0"/>
              <a:buChar char="•"/>
            </a:pPr>
            <a:r>
              <a:rPr lang="en-US" sz="900" i="1" dirty="0" err="1">
                <a:latin typeface="Arial" charset="0"/>
                <a:ea typeface="Arial" charset="0"/>
                <a:cs typeface="Arial" charset="0"/>
              </a:rPr>
              <a:t>major_fault</a:t>
            </a:r>
            <a:r>
              <a:rPr lang="en-US" sz="900" i="1" dirty="0">
                <a:latin typeface="Arial" charset="0"/>
                <a:ea typeface="Arial" charset="0"/>
                <a:cs typeface="Arial" charset="0"/>
              </a:rPr>
              <a:t>, </a:t>
            </a:r>
            <a:r>
              <a:rPr lang="en-US" sz="900" i="1" dirty="0" err="1">
                <a:latin typeface="Arial" charset="0"/>
                <a:ea typeface="Arial" charset="0"/>
                <a:cs typeface="Arial" charset="0"/>
              </a:rPr>
              <a:t>minor_fault</a:t>
            </a:r>
            <a:r>
              <a:rPr lang="en-US" sz="900" i="1" dirty="0">
                <a:latin typeface="Arial" charset="0"/>
                <a:ea typeface="Arial" charset="0"/>
                <a:cs typeface="Arial" charset="0"/>
              </a:rPr>
              <a:t> </a:t>
            </a:r>
            <a:r>
              <a:rPr lang="en-US" sz="900" dirty="0">
                <a:latin typeface="Arial" charset="0"/>
                <a:ea typeface="Arial" charset="0"/>
                <a:cs typeface="Arial" charset="0"/>
              </a:rPr>
              <a:t>- The number of page faults as reported by the guest OS since the start of the VM.</a:t>
            </a:r>
          </a:p>
          <a:p>
            <a:pPr marL="179388" indent="-171450">
              <a:buClr>
                <a:schemeClr val="tx2"/>
              </a:buClr>
              <a:buFont typeface="Arial" panose="020B0604020202020204" pitchFamily="34" charset="0"/>
              <a:buChar char="•"/>
            </a:pPr>
            <a:r>
              <a:rPr lang="en-US" sz="900" i="1" dirty="0">
                <a:latin typeface="Arial" charset="0"/>
                <a:ea typeface="Arial" charset="0"/>
                <a:cs typeface="Arial" charset="0"/>
              </a:rPr>
              <a:t>unused</a:t>
            </a:r>
            <a:r>
              <a:rPr lang="en-US" sz="900" dirty="0">
                <a:latin typeface="Arial" charset="0"/>
                <a:ea typeface="Arial" charset="0"/>
                <a:cs typeface="Arial" charset="0"/>
              </a:rPr>
              <a:t> - Inside the Linux kernel this actually is named </a:t>
            </a:r>
            <a:r>
              <a:rPr lang="en-US" sz="900" dirty="0" err="1">
                <a:latin typeface="Arial" charset="0"/>
                <a:ea typeface="Arial" charset="0"/>
                <a:cs typeface="Arial" charset="0"/>
              </a:rPr>
              <a:t>MemFree</a:t>
            </a:r>
            <a:r>
              <a:rPr lang="en-US" sz="900" dirty="0">
                <a:latin typeface="Arial" charset="0"/>
                <a:ea typeface="Arial" charset="0"/>
                <a:cs typeface="Arial" charset="0"/>
              </a:rPr>
              <a:t>. </a:t>
            </a:r>
            <a:br>
              <a:rPr lang="en-US" sz="900" dirty="0">
                <a:latin typeface="Arial" charset="0"/>
                <a:ea typeface="Arial" charset="0"/>
                <a:cs typeface="Arial" charset="0"/>
              </a:rPr>
            </a:br>
            <a:r>
              <a:rPr lang="en-US" sz="900" i="1" dirty="0">
                <a:latin typeface="Arial" charset="0"/>
                <a:ea typeface="Arial" charset="0"/>
                <a:cs typeface="Arial" charset="0"/>
              </a:rPr>
              <a:t>usable</a:t>
            </a:r>
            <a:r>
              <a:rPr lang="en-US" sz="900" dirty="0">
                <a:latin typeface="Arial" charset="0"/>
                <a:ea typeface="Arial" charset="0"/>
                <a:cs typeface="Arial" charset="0"/>
              </a:rPr>
              <a:t> - Inside the Linux kernel this is named </a:t>
            </a:r>
            <a:r>
              <a:rPr lang="en-US" sz="900" dirty="0" err="1">
                <a:latin typeface="Arial" charset="0"/>
                <a:ea typeface="Arial" charset="0"/>
                <a:cs typeface="Arial" charset="0"/>
              </a:rPr>
              <a:t>MemAvailable</a:t>
            </a:r>
            <a:endParaRPr lang="en-US" sz="900" dirty="0">
              <a:latin typeface="Arial" charset="0"/>
              <a:ea typeface="Arial" charset="0"/>
              <a:cs typeface="Arial" charset="0"/>
            </a:endParaRPr>
          </a:p>
          <a:p>
            <a:pPr marL="179388" indent="-171450">
              <a:buClr>
                <a:schemeClr val="tx2"/>
              </a:buClr>
              <a:buFont typeface="Arial" panose="020B0604020202020204" pitchFamily="34" charset="0"/>
              <a:buChar char="•"/>
            </a:pPr>
            <a:r>
              <a:rPr lang="en-US" sz="900" i="1" dirty="0">
                <a:latin typeface="Arial" charset="0"/>
                <a:ea typeface="Arial" charset="0"/>
                <a:cs typeface="Arial" charset="0"/>
              </a:rPr>
              <a:t>available</a:t>
            </a:r>
            <a:r>
              <a:rPr lang="en-US" sz="900" dirty="0">
                <a:latin typeface="Arial" charset="0"/>
                <a:ea typeface="Arial" charset="0"/>
                <a:cs typeface="Arial" charset="0"/>
              </a:rPr>
              <a:t> - Inside the Linux kernel this is named </a:t>
            </a:r>
            <a:r>
              <a:rPr lang="en-US" sz="900" dirty="0" err="1">
                <a:latin typeface="Arial" charset="0"/>
                <a:ea typeface="Arial" charset="0"/>
                <a:cs typeface="Arial" charset="0"/>
              </a:rPr>
              <a:t>MemTotal</a:t>
            </a:r>
            <a:r>
              <a:rPr lang="en-US" sz="900" dirty="0">
                <a:latin typeface="Arial" charset="0"/>
                <a:ea typeface="Arial" charset="0"/>
                <a:cs typeface="Arial" charset="0"/>
              </a:rPr>
              <a:t>.</a:t>
            </a:r>
          </a:p>
        </p:txBody>
      </p:sp>
    </p:spTree>
    <p:extLst>
      <p:ext uri="{BB962C8B-B14F-4D97-AF65-F5344CB8AC3E}">
        <p14:creationId xmlns:p14="http://schemas.microsoft.com/office/powerpoint/2010/main" val="5744643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Network</a:t>
            </a:r>
          </a:p>
        </p:txBody>
      </p:sp>
      <p:graphicFrame>
        <p:nvGraphicFramePr>
          <p:cNvPr id="12" name="Table 11"/>
          <p:cNvGraphicFramePr>
            <a:graphicFrameLocks noGrp="1"/>
          </p:cNvGraphicFramePr>
          <p:nvPr>
            <p:extLst>
              <p:ext uri="{D42A27DB-BD31-4B8C-83A1-F6EECF244321}">
                <p14:modId xmlns:p14="http://schemas.microsoft.com/office/powerpoint/2010/main" val="1891819960"/>
              </p:ext>
            </p:extLst>
          </p:nvPr>
        </p:nvGraphicFramePr>
        <p:xfrm>
          <a:off x="390550" y="700088"/>
          <a:ext cx="8344572" cy="3573053"/>
        </p:xfrm>
        <a:graphic>
          <a:graphicData uri="http://schemas.openxmlformats.org/drawingml/2006/table">
            <a:tbl>
              <a:tblPr firstRow="1" bandRow="1">
                <a:tableStyleId>{93296810-A885-4BE3-A3E7-6D5BEEA58F35}</a:tableStyleId>
              </a:tblPr>
              <a:tblGrid>
                <a:gridCol w="2231361">
                  <a:extLst>
                    <a:ext uri="{9D8B030D-6E8A-4147-A177-3AD203B41FA5}">
                      <a16:colId xmlns:a16="http://schemas.microsoft.com/office/drawing/2014/main" val="20000"/>
                    </a:ext>
                  </a:extLst>
                </a:gridCol>
                <a:gridCol w="1066422">
                  <a:extLst>
                    <a:ext uri="{9D8B030D-6E8A-4147-A177-3AD203B41FA5}">
                      <a16:colId xmlns:a16="http://schemas.microsoft.com/office/drawing/2014/main" val="20001"/>
                    </a:ext>
                  </a:extLst>
                </a:gridCol>
                <a:gridCol w="2706992">
                  <a:extLst>
                    <a:ext uri="{9D8B030D-6E8A-4147-A177-3AD203B41FA5}">
                      <a16:colId xmlns:a16="http://schemas.microsoft.com/office/drawing/2014/main" val="20002"/>
                    </a:ext>
                  </a:extLst>
                </a:gridCol>
                <a:gridCol w="2339797">
                  <a:extLst>
                    <a:ext uri="{9D8B030D-6E8A-4147-A177-3AD203B41FA5}">
                      <a16:colId xmlns:a16="http://schemas.microsoft.com/office/drawing/2014/main" val="20003"/>
                    </a:ext>
                  </a:extLst>
                </a:gridCol>
              </a:tblGrid>
              <a:tr h="430143">
                <a:tc>
                  <a:txBody>
                    <a:bodyPr/>
                    <a:lstStyle/>
                    <a:p>
                      <a:r>
                        <a:rPr lang="en-US" sz="800" dirty="0" err="1">
                          <a:latin typeface="Arial" panose="020B0604020202020204" pitchFamily="34" charset="0"/>
                          <a:cs typeface="Arial" panose="020B0604020202020204" pitchFamily="34" charset="0"/>
                        </a:rPr>
                        <a:t>Libvirt</a:t>
                      </a:r>
                      <a:r>
                        <a:rPr lang="en-US" sz="800" dirty="0">
                          <a:latin typeface="Arial" panose="020B0604020202020204" pitchFamily="34" charset="0"/>
                          <a:cs typeface="Arial" panose="020B0604020202020204" pitchFamily="34" charset="0"/>
                        </a:rPr>
                        <a:t> metric</a:t>
                      </a:r>
                      <a:r>
                        <a:rPr lang="en-US" sz="800" baseline="0" dirty="0">
                          <a:latin typeface="Arial" panose="020B0604020202020204" pitchFamily="34" charset="0"/>
                          <a:cs typeface="Arial" panose="020B0604020202020204" pitchFamily="34" charset="0"/>
                        </a:rPr>
                        <a:t>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Unit</a:t>
                      </a:r>
                    </a:p>
                  </a:txBody>
                  <a:tcPr>
                    <a:solidFill>
                      <a:srgbClr val="990000"/>
                    </a:solidFill>
                  </a:tcPr>
                </a:tc>
                <a:tc>
                  <a:txBody>
                    <a:bodyPr/>
                    <a:lstStyle/>
                    <a:p>
                      <a:r>
                        <a:rPr lang="en-US" sz="800" baseline="0" dirty="0" err="1">
                          <a:latin typeface="Arial" panose="020B0604020202020204" pitchFamily="34" charset="0"/>
                          <a:cs typeface="Arial" panose="020B0604020202020204" pitchFamily="34" charset="0"/>
                        </a:rPr>
                        <a:t>Collectd</a:t>
                      </a:r>
                      <a:r>
                        <a:rPr lang="en-US" sz="800" baseline="0" dirty="0">
                          <a:latin typeface="Arial" panose="020B0604020202020204" pitchFamily="34" charset="0"/>
                          <a:cs typeface="Arial" panose="020B0604020202020204" pitchFamily="34" charset="0"/>
                        </a:rPr>
                        <a:t> metric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Description</a:t>
                      </a:r>
                    </a:p>
                  </a:txBody>
                  <a:tcPr>
                    <a:solidFill>
                      <a:srgbClr val="990000"/>
                    </a:solidFill>
                  </a:tcPr>
                </a:tc>
                <a:extLst>
                  <a:ext uri="{0D108BD9-81ED-4DB2-BD59-A6C34878D82A}">
                    <a16:rowId xmlns:a16="http://schemas.microsoft.com/office/drawing/2014/main" val="10000"/>
                  </a:ext>
                </a:extLst>
              </a:tr>
              <a:tr h="296284">
                <a:tc>
                  <a:txBody>
                    <a:bodyPr/>
                    <a:lstStyle/>
                    <a:p>
                      <a:r>
                        <a:rPr lang="en-US" sz="800" b="0" dirty="0" err="1">
                          <a:latin typeface="Arial" panose="020B0604020202020204" pitchFamily="34" charset="0"/>
                          <a:cs typeface="Arial" panose="020B0604020202020204" pitchFamily="34" charset="0"/>
                        </a:rPr>
                        <a:t>net.count</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Number of network interfaces on this domain</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1"/>
                  </a:ext>
                </a:extLst>
              </a:tr>
              <a:tr h="315438">
                <a:tc>
                  <a:txBody>
                    <a:bodyPr/>
                    <a:lstStyle/>
                    <a:p>
                      <a:r>
                        <a:rPr lang="en-US" sz="800" b="0" dirty="0">
                          <a:latin typeface="Arial" panose="020B0604020202020204" pitchFamily="34" charset="0"/>
                          <a:cs typeface="Arial" panose="020B0604020202020204" pitchFamily="34" charset="0"/>
                        </a:rPr>
                        <a:t>net.N.name</a:t>
                      </a:r>
                    </a:p>
                  </a:txBody>
                  <a:tcPr marL="45720" marR="45720"/>
                </a:tc>
                <a:tc>
                  <a:txBody>
                    <a:bodyPr/>
                    <a:lstStyle/>
                    <a:p>
                      <a:r>
                        <a:rPr lang="en-US" sz="800" b="0" dirty="0">
                          <a:latin typeface="Arial" panose="020B0604020202020204" pitchFamily="34" charset="0"/>
                          <a:cs typeface="Arial" panose="020B0604020202020204" pitchFamily="34" charset="0"/>
                        </a:rPr>
                        <a:t>string</a:t>
                      </a:r>
                    </a:p>
                  </a:txBody>
                  <a:tcPr marL="45720" marR="45720"/>
                </a:tc>
                <a:tc>
                  <a:txBody>
                    <a:bodyPr/>
                    <a:lstStyle/>
                    <a:p>
                      <a:r>
                        <a:rPr lang="en-US" sz="800" b="0" dirty="0">
                          <a:latin typeface="Arial" panose="020B0604020202020204" pitchFamily="34" charset="0"/>
                          <a:cs typeface="Arial" panose="020B0604020202020204" pitchFamily="34" charset="0"/>
                        </a:rPr>
                        <a:t>tag</a:t>
                      </a:r>
                      <a:r>
                        <a:rPr lang="en-US" sz="800" b="0" baseline="0" dirty="0">
                          <a:latin typeface="Arial" panose="020B0604020202020204" pitchFamily="34" charset="0"/>
                          <a:cs typeface="Arial" panose="020B0604020202020204" pitchFamily="34" charset="0"/>
                        </a:rPr>
                        <a:t> in metric</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Interface name</a:t>
                      </a:r>
                    </a:p>
                  </a:txBody>
                  <a:tcPr marL="45720" marR="45720"/>
                </a:tc>
                <a:extLst>
                  <a:ext uri="{0D108BD9-81ED-4DB2-BD59-A6C34878D82A}">
                    <a16:rowId xmlns:a16="http://schemas.microsoft.com/office/drawing/2014/main" val="10002"/>
                  </a:ext>
                </a:extLst>
              </a:tr>
              <a:tr h="296284">
                <a:tc>
                  <a:txBody>
                    <a:bodyPr/>
                    <a:lstStyle/>
                    <a:p>
                      <a:r>
                        <a:rPr lang="en-US" sz="800" b="0" dirty="0" err="1">
                          <a:latin typeface="Arial" panose="020B0604020202020204" pitchFamily="34" charset="0"/>
                          <a:cs typeface="Arial" panose="020B0604020202020204" pitchFamily="34" charset="0"/>
                        </a:rPr>
                        <a:t>net.N.rx.bytes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collectd_virt_if_octets_rx_total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Bytes received</a:t>
                      </a:r>
                      <a:endParaRPr lang="en-US" sz="800" dirty="0">
                        <a:hlinkClick r:id="" action="ppaction://noaction"/>
                      </a:endParaRPr>
                    </a:p>
                    <a:p>
                      <a:r>
                        <a:rPr lang="en-US" sz="800" dirty="0">
                          <a:hlinkClick r:id="" action="ppaction://noaction"/>
                        </a:rPr>
                        <a:t>https://libvirt.org/html/libvirt-libvirt-domain.html#virDomainInterfaceStatsStruct</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3"/>
                  </a:ext>
                </a:extLst>
              </a:tr>
              <a:tr h="296284">
                <a:tc>
                  <a:txBody>
                    <a:bodyPr/>
                    <a:lstStyle/>
                    <a:p>
                      <a:r>
                        <a:rPr lang="en-US" sz="800" b="0" dirty="0" err="1">
                          <a:latin typeface="Arial" panose="020B0604020202020204" pitchFamily="34" charset="0"/>
                          <a:cs typeface="Arial" panose="020B0604020202020204" pitchFamily="34" charset="0"/>
                        </a:rPr>
                        <a:t>net.N.rx.pkts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collectd_virt_if_packets_rx_total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Packets received</a:t>
                      </a:r>
                    </a:p>
                  </a:txBody>
                  <a:tcPr marL="45720" marR="45720"/>
                </a:tc>
                <a:extLst>
                  <a:ext uri="{0D108BD9-81ED-4DB2-BD59-A6C34878D82A}">
                    <a16:rowId xmlns:a16="http://schemas.microsoft.com/office/drawing/2014/main" val="10004"/>
                  </a:ext>
                </a:extLst>
              </a:tr>
              <a:tr h="296284">
                <a:tc>
                  <a:txBody>
                    <a:bodyPr/>
                    <a:lstStyle/>
                    <a:p>
                      <a:r>
                        <a:rPr lang="en-US" sz="800" b="0" dirty="0" err="1">
                          <a:latin typeface="Arial" panose="020B0604020202020204" pitchFamily="34" charset="0"/>
                          <a:cs typeface="Arial" panose="020B0604020202020204" pitchFamily="34" charset="0"/>
                        </a:rPr>
                        <a:t>net.N.rx.errs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collectd_virt_if_errors_rx_total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Receive errors</a:t>
                      </a:r>
                    </a:p>
                  </a:txBody>
                  <a:tcPr marL="45720" marR="45720"/>
                </a:tc>
                <a:extLst>
                  <a:ext uri="{0D108BD9-81ED-4DB2-BD59-A6C34878D82A}">
                    <a16:rowId xmlns:a16="http://schemas.microsoft.com/office/drawing/2014/main" val="10005"/>
                  </a:ext>
                </a:extLst>
              </a:tr>
              <a:tr h="296284">
                <a:tc>
                  <a:txBody>
                    <a:bodyPr/>
                    <a:lstStyle/>
                    <a:p>
                      <a:r>
                        <a:rPr lang="en-US" sz="800" b="0" dirty="0" err="1">
                          <a:latin typeface="Arial" panose="020B0604020202020204" pitchFamily="34" charset="0"/>
                          <a:cs typeface="Arial" panose="020B0604020202020204" pitchFamily="34" charset="0"/>
                        </a:rPr>
                        <a:t>net.N.rx.drop</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collectd_virt_if_dropped_rx_total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Receive packets dropped</a:t>
                      </a:r>
                    </a:p>
                  </a:txBody>
                  <a:tcPr marL="45720" marR="45720"/>
                </a:tc>
                <a:extLst>
                  <a:ext uri="{0D108BD9-81ED-4DB2-BD59-A6C34878D82A}">
                    <a16:rowId xmlns:a16="http://schemas.microsoft.com/office/drawing/2014/main" val="10006"/>
                  </a:ext>
                </a:extLst>
              </a:tr>
              <a:tr h="296284">
                <a:tc>
                  <a:txBody>
                    <a:bodyPr/>
                    <a:lstStyle/>
                    <a:p>
                      <a:r>
                        <a:rPr lang="en-US" sz="800" b="0" dirty="0" err="1">
                          <a:latin typeface="Arial" panose="020B0604020202020204" pitchFamily="34" charset="0"/>
                          <a:cs typeface="Arial" panose="020B0604020202020204" pitchFamily="34" charset="0"/>
                        </a:rPr>
                        <a:t>net.N.tx.bytes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collectd_virt_if_octets_tx_total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Bytes transmitted</a:t>
                      </a:r>
                    </a:p>
                  </a:txBody>
                  <a:tcPr marL="45720" marR="45720"/>
                </a:tc>
                <a:extLst>
                  <a:ext uri="{0D108BD9-81ED-4DB2-BD59-A6C34878D82A}">
                    <a16:rowId xmlns:a16="http://schemas.microsoft.com/office/drawing/2014/main" val="10007"/>
                  </a:ext>
                </a:extLst>
              </a:tr>
              <a:tr h="296284">
                <a:tc>
                  <a:txBody>
                    <a:bodyPr/>
                    <a:lstStyle/>
                    <a:p>
                      <a:r>
                        <a:rPr lang="en-US" sz="800" b="0" dirty="0" err="1">
                          <a:latin typeface="Arial" panose="020B0604020202020204" pitchFamily="34" charset="0"/>
                          <a:cs typeface="Arial" panose="020B0604020202020204" pitchFamily="34" charset="0"/>
                        </a:rPr>
                        <a:t>net.N.tx.pkts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collectd_virt_if_packets_tx_total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Packets transmitted</a:t>
                      </a:r>
                    </a:p>
                  </a:txBody>
                  <a:tcPr marL="45720" marR="45720"/>
                </a:tc>
                <a:extLst>
                  <a:ext uri="{0D108BD9-81ED-4DB2-BD59-A6C34878D82A}">
                    <a16:rowId xmlns:a16="http://schemas.microsoft.com/office/drawing/2014/main" val="10008"/>
                  </a:ext>
                </a:extLst>
              </a:tr>
              <a:tr h="296284">
                <a:tc>
                  <a:txBody>
                    <a:bodyPr/>
                    <a:lstStyle/>
                    <a:p>
                      <a:r>
                        <a:rPr lang="en-US" sz="800" b="0" dirty="0" err="1">
                          <a:latin typeface="Arial" panose="020B0604020202020204" pitchFamily="34" charset="0"/>
                          <a:cs typeface="Arial" panose="020B0604020202020204" pitchFamily="34" charset="0"/>
                        </a:rPr>
                        <a:t>net.N.tx.errs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collectd_virt_if_errors_tx_total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Transmission errors</a:t>
                      </a:r>
                    </a:p>
                  </a:txBody>
                  <a:tcPr marL="45720" marR="45720"/>
                </a:tc>
                <a:extLst>
                  <a:ext uri="{0D108BD9-81ED-4DB2-BD59-A6C34878D82A}">
                    <a16:rowId xmlns:a16="http://schemas.microsoft.com/office/drawing/2014/main" val="10009"/>
                  </a:ext>
                </a:extLst>
              </a:tr>
              <a:tr h="296284">
                <a:tc>
                  <a:txBody>
                    <a:bodyPr/>
                    <a:lstStyle/>
                    <a:p>
                      <a:r>
                        <a:rPr lang="en-US" sz="800" b="0" dirty="0" err="1">
                          <a:latin typeface="Arial" panose="020B0604020202020204" pitchFamily="34" charset="0"/>
                          <a:cs typeface="Arial" panose="020B0604020202020204" pitchFamily="34" charset="0"/>
                        </a:rPr>
                        <a:t>net.N.tx.drop</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packets</a:t>
                      </a:r>
                    </a:p>
                  </a:txBody>
                  <a:tcPr marL="45720" marR="45720"/>
                </a:tc>
                <a:tc>
                  <a:txBody>
                    <a:bodyPr/>
                    <a:lstStyle/>
                    <a:p>
                      <a:r>
                        <a:rPr lang="en-US" sz="800" b="0" dirty="0" err="1">
                          <a:latin typeface="Arial" panose="020B0604020202020204" pitchFamily="34" charset="0"/>
                          <a:cs typeface="Arial" panose="020B0604020202020204" pitchFamily="34" charset="0"/>
                        </a:rPr>
                        <a:t>collectd_virt_if_dropped_tx_total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b="0" dirty="0">
                          <a:latin typeface="Arial" panose="020B0604020202020204" pitchFamily="34" charset="0"/>
                          <a:cs typeface="Arial" panose="020B0604020202020204" pitchFamily="34" charset="0"/>
                        </a:rPr>
                        <a:t>Transmit packets dropped</a:t>
                      </a:r>
                    </a:p>
                  </a:txBody>
                  <a:tcPr marL="45720" marR="45720"/>
                </a:tc>
                <a:extLst>
                  <a:ext uri="{0D108BD9-81ED-4DB2-BD59-A6C34878D82A}">
                    <a16:rowId xmlns:a16="http://schemas.microsoft.com/office/drawing/2014/main" val="10010"/>
                  </a:ext>
                </a:extLst>
              </a:tr>
            </a:tbl>
          </a:graphicData>
        </a:graphic>
      </p:graphicFrame>
      <p:sp>
        <p:nvSpPr>
          <p:cNvPr id="5" name="Rectangle 106"/>
          <p:cNvSpPr>
            <a:spLocks noChangeArrowheads="1"/>
          </p:cNvSpPr>
          <p:nvPr/>
        </p:nvSpPr>
        <p:spPr bwMode="auto">
          <a:xfrm>
            <a:off x="390550" y="4278411"/>
            <a:ext cx="8344572" cy="346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pPr marL="179388" indent="-171450">
              <a:buClr>
                <a:schemeClr val="tx2"/>
              </a:buClr>
              <a:buFont typeface="Arial" panose="020B0604020202020204" pitchFamily="34" charset="0"/>
              <a:buChar char="•"/>
            </a:pPr>
            <a:r>
              <a:rPr lang="en-US" sz="900" dirty="0">
                <a:latin typeface="Arial" charset="0"/>
                <a:ea typeface="Arial" charset="0"/>
                <a:cs typeface="Arial" charset="0"/>
              </a:rPr>
              <a:t>Network metrics are available per network interface. </a:t>
            </a:r>
          </a:p>
          <a:p>
            <a:pPr marL="179388" indent="-171450">
              <a:buClr>
                <a:schemeClr val="tx2"/>
              </a:buClr>
              <a:buFont typeface="Arial" panose="020B0604020202020204" pitchFamily="34" charset="0"/>
              <a:buChar char="•"/>
            </a:pPr>
            <a:r>
              <a:rPr lang="en-US" sz="900" dirty="0">
                <a:latin typeface="Arial" charset="0"/>
                <a:ea typeface="Arial" charset="0"/>
                <a:cs typeface="Arial" charset="0"/>
              </a:rPr>
              <a:t>Name of network interface is the same as on host system. Metrics also can be retrieved from </a:t>
            </a:r>
            <a:r>
              <a:rPr lang="en-US" sz="900" dirty="0" err="1">
                <a:latin typeface="Arial" charset="0"/>
                <a:ea typeface="Arial" charset="0"/>
                <a:cs typeface="Arial" charset="0"/>
              </a:rPr>
              <a:t>ifconfig</a:t>
            </a:r>
            <a:r>
              <a:rPr lang="en-US" sz="900" dirty="0">
                <a:latin typeface="Arial" charset="0"/>
                <a:ea typeface="Arial" charset="0"/>
                <a:cs typeface="Arial" charset="0"/>
              </a:rPr>
              <a:t> &lt;interface&gt; with swap of </a:t>
            </a:r>
            <a:r>
              <a:rPr lang="en-US" sz="900" dirty="0" err="1">
                <a:latin typeface="Arial" charset="0"/>
                <a:ea typeface="Arial" charset="0"/>
                <a:cs typeface="Arial" charset="0"/>
              </a:rPr>
              <a:t>rx</a:t>
            </a:r>
            <a:r>
              <a:rPr lang="en-US" sz="900" dirty="0">
                <a:latin typeface="Arial" charset="0"/>
                <a:ea typeface="Arial" charset="0"/>
                <a:cs typeface="Arial" charset="0"/>
              </a:rPr>
              <a:t> and </a:t>
            </a:r>
            <a:r>
              <a:rPr lang="en-US" sz="900" dirty="0" err="1">
                <a:latin typeface="Arial" charset="0"/>
                <a:ea typeface="Arial" charset="0"/>
                <a:cs typeface="Arial" charset="0"/>
              </a:rPr>
              <a:t>tx</a:t>
            </a:r>
            <a:r>
              <a:rPr lang="en-US" sz="900" dirty="0">
                <a:latin typeface="Arial" charset="0"/>
                <a:ea typeface="Arial" charset="0"/>
                <a:cs typeface="Arial" charset="0"/>
              </a:rPr>
              <a:t> fields.</a:t>
            </a:r>
          </a:p>
        </p:txBody>
      </p:sp>
    </p:spTree>
    <p:extLst>
      <p:ext uri="{BB962C8B-B14F-4D97-AF65-F5344CB8AC3E}">
        <p14:creationId xmlns:p14="http://schemas.microsoft.com/office/powerpoint/2010/main" val="11812336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Metrics</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Disk</a:t>
            </a:r>
          </a:p>
        </p:txBody>
      </p:sp>
      <p:graphicFrame>
        <p:nvGraphicFramePr>
          <p:cNvPr id="12" name="Table 11"/>
          <p:cNvGraphicFramePr>
            <a:graphicFrameLocks noGrp="1"/>
          </p:cNvGraphicFramePr>
          <p:nvPr>
            <p:extLst>
              <p:ext uri="{D42A27DB-BD31-4B8C-83A1-F6EECF244321}">
                <p14:modId xmlns:p14="http://schemas.microsoft.com/office/powerpoint/2010/main" val="2640601507"/>
              </p:ext>
            </p:extLst>
          </p:nvPr>
        </p:nvGraphicFramePr>
        <p:xfrm>
          <a:off x="390550" y="694636"/>
          <a:ext cx="8344572" cy="3754228"/>
        </p:xfrm>
        <a:graphic>
          <a:graphicData uri="http://schemas.openxmlformats.org/drawingml/2006/table">
            <a:tbl>
              <a:tblPr firstRow="1" bandRow="1">
                <a:tableStyleId>{93296810-A885-4BE3-A3E7-6D5BEEA58F35}</a:tableStyleId>
              </a:tblPr>
              <a:tblGrid>
                <a:gridCol w="2231361">
                  <a:extLst>
                    <a:ext uri="{9D8B030D-6E8A-4147-A177-3AD203B41FA5}">
                      <a16:colId xmlns:a16="http://schemas.microsoft.com/office/drawing/2014/main" val="20000"/>
                    </a:ext>
                  </a:extLst>
                </a:gridCol>
                <a:gridCol w="1066422">
                  <a:extLst>
                    <a:ext uri="{9D8B030D-6E8A-4147-A177-3AD203B41FA5}">
                      <a16:colId xmlns:a16="http://schemas.microsoft.com/office/drawing/2014/main" val="20001"/>
                    </a:ext>
                  </a:extLst>
                </a:gridCol>
                <a:gridCol w="2706992">
                  <a:extLst>
                    <a:ext uri="{9D8B030D-6E8A-4147-A177-3AD203B41FA5}">
                      <a16:colId xmlns:a16="http://schemas.microsoft.com/office/drawing/2014/main" val="20002"/>
                    </a:ext>
                  </a:extLst>
                </a:gridCol>
                <a:gridCol w="2339797">
                  <a:extLst>
                    <a:ext uri="{9D8B030D-6E8A-4147-A177-3AD203B41FA5}">
                      <a16:colId xmlns:a16="http://schemas.microsoft.com/office/drawing/2014/main" val="20003"/>
                    </a:ext>
                  </a:extLst>
                </a:gridCol>
              </a:tblGrid>
              <a:tr h="311684">
                <a:tc>
                  <a:txBody>
                    <a:bodyPr/>
                    <a:lstStyle/>
                    <a:p>
                      <a:r>
                        <a:rPr lang="en-US" sz="800" dirty="0" err="1">
                          <a:latin typeface="Arial" panose="020B0604020202020204" pitchFamily="34" charset="0"/>
                          <a:cs typeface="Arial" panose="020B0604020202020204" pitchFamily="34" charset="0"/>
                        </a:rPr>
                        <a:t>Libvirt</a:t>
                      </a:r>
                      <a:r>
                        <a:rPr lang="en-US" sz="800" dirty="0">
                          <a:latin typeface="Arial" panose="020B0604020202020204" pitchFamily="34" charset="0"/>
                          <a:cs typeface="Arial" panose="020B0604020202020204" pitchFamily="34" charset="0"/>
                        </a:rPr>
                        <a:t> metric</a:t>
                      </a:r>
                      <a:r>
                        <a:rPr lang="en-US" sz="800" baseline="0" dirty="0">
                          <a:latin typeface="Arial" panose="020B0604020202020204" pitchFamily="34" charset="0"/>
                          <a:cs typeface="Arial" panose="020B0604020202020204" pitchFamily="34" charset="0"/>
                        </a:rPr>
                        <a:t>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Unit</a:t>
                      </a:r>
                    </a:p>
                  </a:txBody>
                  <a:tcPr>
                    <a:solidFill>
                      <a:srgbClr val="990000"/>
                    </a:solidFill>
                  </a:tcPr>
                </a:tc>
                <a:tc>
                  <a:txBody>
                    <a:bodyPr/>
                    <a:lstStyle/>
                    <a:p>
                      <a:r>
                        <a:rPr lang="en-US" sz="800" baseline="0" dirty="0" err="1">
                          <a:latin typeface="Arial" panose="020B0604020202020204" pitchFamily="34" charset="0"/>
                          <a:cs typeface="Arial" panose="020B0604020202020204" pitchFamily="34" charset="0"/>
                        </a:rPr>
                        <a:t>Collectd</a:t>
                      </a:r>
                      <a:r>
                        <a:rPr lang="en-US" sz="800" baseline="0" dirty="0">
                          <a:latin typeface="Arial" panose="020B0604020202020204" pitchFamily="34" charset="0"/>
                          <a:cs typeface="Arial" panose="020B0604020202020204" pitchFamily="34" charset="0"/>
                        </a:rPr>
                        <a:t> metric name</a:t>
                      </a:r>
                      <a:endParaRPr lang="en-US" sz="800" dirty="0">
                        <a:latin typeface="Arial" panose="020B0604020202020204" pitchFamily="34" charset="0"/>
                        <a:cs typeface="Arial" panose="020B0604020202020204" pitchFamily="34" charset="0"/>
                      </a:endParaRPr>
                    </a:p>
                  </a:txBody>
                  <a:tcPr>
                    <a:solidFill>
                      <a:srgbClr val="990000"/>
                    </a:solidFill>
                  </a:tcPr>
                </a:tc>
                <a:tc>
                  <a:txBody>
                    <a:bodyPr/>
                    <a:lstStyle/>
                    <a:p>
                      <a:r>
                        <a:rPr lang="en-US" sz="800" dirty="0">
                          <a:latin typeface="Arial" panose="020B0604020202020204" pitchFamily="34" charset="0"/>
                          <a:cs typeface="Arial" panose="020B0604020202020204" pitchFamily="34" charset="0"/>
                        </a:rPr>
                        <a:t>Description</a:t>
                      </a:r>
                    </a:p>
                  </a:txBody>
                  <a:tcPr>
                    <a:solidFill>
                      <a:srgbClr val="990000"/>
                    </a:solidFill>
                  </a:tcPr>
                </a:tc>
                <a:extLst>
                  <a:ext uri="{0D108BD9-81ED-4DB2-BD59-A6C34878D82A}">
                    <a16:rowId xmlns:a16="http://schemas.microsoft.com/office/drawing/2014/main" val="10000"/>
                  </a:ext>
                </a:extLst>
              </a:tr>
              <a:tr h="210827">
                <a:tc>
                  <a:txBody>
                    <a:bodyPr/>
                    <a:lstStyle/>
                    <a:p>
                      <a:r>
                        <a:rPr lang="en-US" sz="800" b="0" dirty="0" err="1">
                          <a:latin typeface="Arial" panose="020B0604020202020204" pitchFamily="34" charset="0"/>
                          <a:cs typeface="Arial" panose="020B0604020202020204" pitchFamily="34" charset="0"/>
                        </a:rPr>
                        <a:t>block.count</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Number of block devices</a:t>
                      </a:r>
                    </a:p>
                  </a:txBody>
                  <a:tcPr marL="45720" marR="45720"/>
                </a:tc>
                <a:extLst>
                  <a:ext uri="{0D108BD9-81ED-4DB2-BD59-A6C34878D82A}">
                    <a16:rowId xmlns:a16="http://schemas.microsoft.com/office/drawing/2014/main" val="10001"/>
                  </a:ext>
                </a:extLst>
              </a:tr>
              <a:tr h="425024">
                <a:tc>
                  <a:txBody>
                    <a:bodyPr/>
                    <a:lstStyle/>
                    <a:p>
                      <a:r>
                        <a:rPr lang="en-US" sz="800" b="0" dirty="0">
                          <a:latin typeface="Arial" panose="020B0604020202020204" pitchFamily="34" charset="0"/>
                          <a:cs typeface="Arial" panose="020B0604020202020204" pitchFamily="34" charset="0"/>
                        </a:rPr>
                        <a:t>block.N.name</a:t>
                      </a:r>
                    </a:p>
                  </a:txBody>
                  <a:tcPr marL="45720" marR="45720"/>
                </a:tc>
                <a:tc>
                  <a:txBody>
                    <a:bodyPr/>
                    <a:lstStyle/>
                    <a:p>
                      <a:r>
                        <a:rPr lang="en-US" sz="800" b="0" dirty="0">
                          <a:latin typeface="Arial" panose="020B0604020202020204" pitchFamily="34" charset="0"/>
                          <a:cs typeface="Arial" panose="020B0604020202020204" pitchFamily="34" charset="0"/>
                        </a:rPr>
                        <a:t>string</a:t>
                      </a:r>
                    </a:p>
                  </a:txBody>
                  <a:tcPr marL="45720" marR="45720"/>
                </a:tc>
                <a:tc>
                  <a:txBody>
                    <a:bodyPr/>
                    <a:lstStyle/>
                    <a:p>
                      <a:r>
                        <a:rPr lang="en-US" sz="800" b="0" dirty="0">
                          <a:latin typeface="Arial" panose="020B0604020202020204" pitchFamily="34" charset="0"/>
                          <a:cs typeface="Arial" panose="020B0604020202020204" pitchFamily="34" charset="0"/>
                        </a:rPr>
                        <a:t>tag in metric</a:t>
                      </a:r>
                    </a:p>
                  </a:txBody>
                  <a:tcPr marL="45720" marR="45720"/>
                </a:tc>
                <a:tc>
                  <a:txBody>
                    <a:bodyPr/>
                    <a:lstStyle/>
                    <a:p>
                      <a:r>
                        <a:rPr lang="en-US" sz="800" dirty="0"/>
                        <a:t>Name of the block device &lt;</a:t>
                      </a:r>
                      <a:r>
                        <a:rPr lang="en-US" sz="800" dirty="0" err="1"/>
                        <a:t>num</a:t>
                      </a:r>
                      <a:r>
                        <a:rPr lang="en-US" sz="800" dirty="0"/>
                        <a:t>&gt; as string. Matches the target name (</a:t>
                      </a:r>
                      <a:r>
                        <a:rPr lang="en-US" sz="800" dirty="0" err="1"/>
                        <a:t>vda</a:t>
                      </a:r>
                      <a:r>
                        <a:rPr lang="en-US" sz="800" dirty="0"/>
                        <a:t>/</a:t>
                      </a:r>
                      <a:r>
                        <a:rPr lang="en-US" sz="800" dirty="0" err="1"/>
                        <a:t>sda</a:t>
                      </a:r>
                      <a:r>
                        <a:rPr lang="en-US" sz="800" dirty="0"/>
                        <a:t>/</a:t>
                      </a:r>
                      <a:r>
                        <a:rPr lang="en-US" sz="800" dirty="0" err="1"/>
                        <a:t>hda</a:t>
                      </a:r>
                      <a:r>
                        <a:rPr lang="en-US" sz="800" dirty="0"/>
                        <a:t>) of the block device.</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2"/>
                  </a:ext>
                </a:extLst>
              </a:tr>
              <a:tr h="311684">
                <a:tc>
                  <a:txBody>
                    <a:bodyPr/>
                    <a:lstStyle/>
                    <a:p>
                      <a:r>
                        <a:rPr lang="en-US" sz="800" b="0" dirty="0" err="1">
                          <a:latin typeface="Arial" panose="020B0604020202020204" pitchFamily="34" charset="0"/>
                          <a:cs typeface="Arial" panose="020B0604020202020204" pitchFamily="34" charset="0"/>
                        </a:rPr>
                        <a:t>block.N.path</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string</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String describing the source of block device &lt;</a:t>
                      </a:r>
                      <a:r>
                        <a:rPr lang="en-US" sz="800" dirty="0" err="1"/>
                        <a:t>num</a:t>
                      </a:r>
                      <a:r>
                        <a:rPr lang="en-US" sz="800" dirty="0"/>
                        <a:t>&gt;, if it is a file or block device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3"/>
                  </a:ext>
                </a:extLst>
              </a:tr>
              <a:tr h="210827">
                <a:tc>
                  <a:txBody>
                    <a:bodyPr/>
                    <a:lstStyle/>
                    <a:p>
                      <a:r>
                        <a:rPr lang="en-US" sz="800" b="0" dirty="0" err="1">
                          <a:latin typeface="Arial" panose="020B0604020202020204" pitchFamily="34" charset="0"/>
                          <a:cs typeface="Arial" panose="020B0604020202020204" pitchFamily="34" charset="0"/>
                        </a:rPr>
                        <a:t>block.N.rd.reqs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collectd_virt_disk_ops_read_total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Number of read requests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4"/>
                  </a:ext>
                </a:extLst>
              </a:tr>
              <a:tr h="210827">
                <a:tc>
                  <a:txBody>
                    <a:bodyPr/>
                    <a:lstStyle/>
                    <a:p>
                      <a:r>
                        <a:rPr lang="en-US" sz="800" b="0" dirty="0" err="1">
                          <a:latin typeface="Arial" panose="020B0604020202020204" pitchFamily="34" charset="0"/>
                          <a:cs typeface="Arial" panose="020B0604020202020204" pitchFamily="34" charset="0"/>
                        </a:rPr>
                        <a:t>block.N.rd.bytes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collectd_virt_disk_octets_read_total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Number of read bytes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5"/>
                  </a:ext>
                </a:extLst>
              </a:tr>
              <a:tr h="210827">
                <a:tc>
                  <a:txBody>
                    <a:bodyPr/>
                    <a:lstStyle/>
                    <a:p>
                      <a:r>
                        <a:rPr lang="en-US" sz="800" b="0" dirty="0" err="1">
                          <a:latin typeface="Arial" panose="020B0604020202020204" pitchFamily="34" charset="0"/>
                          <a:cs typeface="Arial" panose="020B0604020202020204" pitchFamily="34" charset="0"/>
                        </a:rPr>
                        <a:t>block.N.rd.times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collectd_virt_disk_time_read_total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Total time (ns) spent on reads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6"/>
                  </a:ext>
                </a:extLst>
              </a:tr>
              <a:tr h="210827">
                <a:tc>
                  <a:txBody>
                    <a:bodyPr/>
                    <a:lstStyle/>
                    <a:p>
                      <a:r>
                        <a:rPr lang="en-US" sz="800" b="0" dirty="0" err="1">
                          <a:latin typeface="Arial" panose="020B0604020202020204" pitchFamily="34" charset="0"/>
                          <a:cs typeface="Arial" panose="020B0604020202020204" pitchFamily="34" charset="0"/>
                        </a:rPr>
                        <a:t>block.N.wr.reqs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collectd_virt_disk_ops_write_total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Number of write requests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7"/>
                  </a:ext>
                </a:extLst>
              </a:tr>
              <a:tr h="210827">
                <a:tc>
                  <a:txBody>
                    <a:bodyPr/>
                    <a:lstStyle/>
                    <a:p>
                      <a:r>
                        <a:rPr lang="en-US" sz="800" b="0" dirty="0" err="1">
                          <a:latin typeface="Arial" panose="020B0604020202020204" pitchFamily="34" charset="0"/>
                          <a:cs typeface="Arial" panose="020B0604020202020204" pitchFamily="34" charset="0"/>
                        </a:rPr>
                        <a:t>block.N.wr.bytes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collectd_virt_disk_octets_write_total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Number of written bytes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8"/>
                  </a:ext>
                </a:extLst>
              </a:tr>
              <a:tr h="210827">
                <a:tc>
                  <a:txBody>
                    <a:bodyPr/>
                    <a:lstStyle/>
                    <a:p>
                      <a:r>
                        <a:rPr lang="en-US" sz="800" b="0" dirty="0" err="1">
                          <a:latin typeface="Arial" panose="020B0604020202020204" pitchFamily="34" charset="0"/>
                          <a:cs typeface="Arial" panose="020B0604020202020204" pitchFamily="34" charset="0"/>
                        </a:rPr>
                        <a:t>block.N.wr.times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r>
                        <a:rPr lang="en-US" sz="800" b="0" dirty="0" err="1">
                          <a:latin typeface="Arial" panose="020B0604020202020204" pitchFamily="34" charset="0"/>
                          <a:cs typeface="Arial" panose="020B0604020202020204" pitchFamily="34" charset="0"/>
                        </a:rPr>
                        <a:t>collectd_virt_disk_time_write_total</a:t>
                      </a:r>
                      <a:r>
                        <a:rPr lang="en-US" sz="800" b="0" dirty="0">
                          <a:latin typeface="Arial" panose="020B0604020202020204" pitchFamily="34" charset="0"/>
                          <a:cs typeface="Arial" panose="020B0604020202020204" pitchFamily="34" charset="0"/>
                        </a:rPr>
                        <a:t>{</a:t>
                      </a:r>
                      <a:r>
                        <a:rPr lang="en-US" sz="800" b="0" dirty="0" err="1">
                          <a:latin typeface="Arial" panose="020B0604020202020204" pitchFamily="34" charset="0"/>
                          <a:cs typeface="Arial" panose="020B0604020202020204" pitchFamily="34" charset="0"/>
                        </a:rPr>
                        <a:t>virt</a:t>
                      </a:r>
                      <a:r>
                        <a:rPr lang="en-US" sz="800" b="0" dirty="0">
                          <a:latin typeface="Arial" panose="020B0604020202020204" pitchFamily="34" charset="0"/>
                          <a:cs typeface="Arial" panose="020B0604020202020204" pitchFamily="34" charset="0"/>
                        </a:rPr>
                        <a:t>=“name”}</a:t>
                      </a:r>
                    </a:p>
                  </a:txBody>
                  <a:tcPr marL="45720" marR="45720"/>
                </a:tc>
                <a:tc>
                  <a:txBody>
                    <a:bodyPr/>
                    <a:lstStyle/>
                    <a:p>
                      <a:r>
                        <a:rPr lang="en-US" sz="800" dirty="0"/>
                        <a:t>Total time (ns) spent on writes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09"/>
                  </a:ext>
                </a:extLst>
              </a:tr>
              <a:tr h="210827">
                <a:tc>
                  <a:txBody>
                    <a:bodyPr/>
                    <a:lstStyle/>
                    <a:p>
                      <a:r>
                        <a:rPr lang="en-US" sz="800" b="0" dirty="0" err="1">
                          <a:latin typeface="Arial" panose="020B0604020202020204" pitchFamily="34" charset="0"/>
                          <a:cs typeface="Arial" panose="020B0604020202020204" pitchFamily="34" charset="0"/>
                        </a:rPr>
                        <a:t>block.N.fl.reqs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count</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Total flush requests</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10"/>
                  </a:ext>
                </a:extLst>
              </a:tr>
              <a:tr h="210827">
                <a:tc>
                  <a:txBody>
                    <a:bodyPr/>
                    <a:lstStyle/>
                    <a:p>
                      <a:r>
                        <a:rPr lang="en-US" sz="800" b="0" dirty="0" err="1">
                          <a:latin typeface="Arial" panose="020B0604020202020204" pitchFamily="34" charset="0"/>
                          <a:cs typeface="Arial" panose="020B0604020202020204" pitchFamily="34" charset="0"/>
                        </a:rPr>
                        <a:t>block.N.fl.times</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nanosecond</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Total time (ns) spent on cache flushing</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11"/>
                  </a:ext>
                </a:extLst>
              </a:tr>
              <a:tr h="210827">
                <a:tc>
                  <a:txBody>
                    <a:bodyPr/>
                    <a:lstStyle/>
                    <a:p>
                      <a:r>
                        <a:rPr lang="en-US" sz="800" b="0" dirty="0" err="1">
                          <a:latin typeface="Arial" panose="020B0604020202020204" pitchFamily="34" charset="0"/>
                          <a:cs typeface="Arial" panose="020B0604020202020204" pitchFamily="34" charset="0"/>
                        </a:rPr>
                        <a:t>block.N.allocation</a:t>
                      </a:r>
                      <a:endParaRPr lang="en-US" sz="800" b="0" dirty="0">
                        <a:latin typeface="Arial" panose="020B0604020202020204" pitchFamily="34" charset="0"/>
                        <a:cs typeface="Arial" panose="020B0604020202020204" pitchFamily="34" charset="0"/>
                      </a:endParaRP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Offset of the highest written sector</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12"/>
                  </a:ext>
                </a:extLst>
              </a:tr>
              <a:tr h="210827">
                <a:tc>
                  <a:txBody>
                    <a:bodyPr/>
                    <a:lstStyle/>
                    <a:p>
                      <a:r>
                        <a:rPr lang="en-US" sz="800" b="0" dirty="0" err="1">
                          <a:latin typeface="Arial" panose="020B0604020202020204" pitchFamily="34" charset="0"/>
                          <a:cs typeface="Arial" panose="020B0604020202020204" pitchFamily="34" charset="0"/>
                        </a:rPr>
                        <a:t>block.N.capacity</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Logical size in bytes of the block device backing image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13"/>
                  </a:ext>
                </a:extLst>
              </a:tr>
              <a:tr h="210827">
                <a:tc>
                  <a:txBody>
                    <a:bodyPr/>
                    <a:lstStyle/>
                    <a:p>
                      <a:r>
                        <a:rPr lang="en-US" sz="800" b="0" dirty="0" err="1">
                          <a:latin typeface="Arial" panose="020B0604020202020204" pitchFamily="34" charset="0"/>
                          <a:cs typeface="Arial" panose="020B0604020202020204" pitchFamily="34" charset="0"/>
                        </a:rPr>
                        <a:t>block.N.physical</a:t>
                      </a:r>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b="0" dirty="0">
                          <a:latin typeface="Arial" panose="020B0604020202020204" pitchFamily="34" charset="0"/>
                          <a:cs typeface="Arial" panose="020B0604020202020204" pitchFamily="34" charset="0"/>
                        </a:rPr>
                        <a:t>byte</a:t>
                      </a:r>
                    </a:p>
                  </a:txBody>
                  <a:tcPr marL="45720" marR="45720"/>
                </a:tc>
                <a:tc>
                  <a:txBody>
                    <a:bodyPr/>
                    <a:lstStyle/>
                    <a:p>
                      <a:endParaRPr lang="en-US" sz="800" b="0" dirty="0">
                        <a:latin typeface="Arial" panose="020B0604020202020204" pitchFamily="34" charset="0"/>
                        <a:cs typeface="Arial" panose="020B0604020202020204" pitchFamily="34" charset="0"/>
                      </a:endParaRPr>
                    </a:p>
                  </a:txBody>
                  <a:tcPr marL="45720" marR="45720"/>
                </a:tc>
                <a:tc>
                  <a:txBody>
                    <a:bodyPr/>
                    <a:lstStyle/>
                    <a:p>
                      <a:r>
                        <a:rPr lang="en-US" sz="800" dirty="0"/>
                        <a:t>Physical size in bytes of the container of the backing image </a:t>
                      </a:r>
                      <a:endParaRPr lang="en-US" sz="800" b="0" dirty="0">
                        <a:latin typeface="Arial" panose="020B0604020202020204" pitchFamily="34" charset="0"/>
                        <a:cs typeface="Arial" panose="020B0604020202020204" pitchFamily="34" charset="0"/>
                      </a:endParaRPr>
                    </a:p>
                  </a:txBody>
                  <a:tcPr marL="45720" marR="4572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658610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Datasets</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Hosts</a:t>
            </a:r>
          </a:p>
        </p:txBody>
      </p:sp>
      <p:sp>
        <p:nvSpPr>
          <p:cNvPr id="2" name="Rectangle 1">
            <a:extLst>
              <a:ext uri="{FF2B5EF4-FFF2-40B4-BE49-F238E27FC236}">
                <a16:creationId xmlns:a16="http://schemas.microsoft.com/office/drawing/2014/main" id="{4F1ABF3E-3B5E-4F58-AB3A-16E972EAFF2A}"/>
              </a:ext>
            </a:extLst>
          </p:cNvPr>
          <p:cNvSpPr>
            <a:spLocks noChangeArrowheads="1"/>
          </p:cNvSpPr>
          <p:nvPr/>
        </p:nvSpPr>
        <p:spPr bwMode="auto">
          <a:xfrm>
            <a:off x="395288" y="700088"/>
            <a:ext cx="6644640" cy="8902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871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1F2328"/>
                </a:solidFill>
                <a:effectLst/>
                <a:latin typeface="Arial" panose="020B0604020202020204" pitchFamily="34" charset="0"/>
                <a:cs typeface="Arial" panose="020B0604020202020204" pitchFamily="34" charset="0"/>
              </a:rPr>
              <a:t>Server Machine Dataset (</a:t>
            </a:r>
            <a:r>
              <a:rPr kumimoji="0" lang="en-US" altLang="en-US" sz="1200" b="1" i="0" u="none" strike="noStrike" cap="none" normalizeH="0" baseline="0" dirty="0">
                <a:ln>
                  <a:noFill/>
                </a:ln>
                <a:solidFill>
                  <a:srgbClr val="1F2328"/>
                </a:solidFill>
                <a:effectLst/>
                <a:latin typeface="Arial" panose="020B0604020202020204" pitchFamily="34" charset="0"/>
                <a:cs typeface="Arial" panose="020B0604020202020204" pitchFamily="34" charset="0"/>
              </a:rPr>
              <a:t>SMD</a:t>
            </a:r>
            <a:r>
              <a:rPr kumimoji="0" lang="en-US" altLang="en-US" sz="1200" b="0" i="0" u="none" strike="noStrike" cap="none" normalizeH="0" baseline="0" dirty="0">
                <a:ln>
                  <a:noFill/>
                </a:ln>
                <a:solidFill>
                  <a:srgbClr val="1F2328"/>
                </a:solidFill>
                <a:effectLst/>
                <a:latin typeface="Arial" panose="020B0604020202020204" pitchFamily="34" charset="0"/>
                <a:cs typeface="Arial" panose="020B0604020202020204" pitchFamily="34" charset="0"/>
              </a:rPr>
              <a:t>) </a:t>
            </a:r>
            <a:r>
              <a:rPr kumimoji="0" lang="en-US" altLang="en-US" sz="1200" b="0" i="0" u="sng" strike="noStrike" cap="none" normalizeH="0" baseline="0" dirty="0">
                <a:ln>
                  <a:noFill/>
                </a:ln>
                <a:solidFill>
                  <a:srgbClr val="1F2328"/>
                </a:solidFill>
                <a:effectLst/>
                <a:latin typeface="Arial" panose="020B0604020202020204" pitchFamily="34" charset="0"/>
                <a:cs typeface="Arial" panose="020B0604020202020204" pitchFamily="34" charset="0"/>
                <a:hlinkClick r:id="rId2"/>
              </a:rPr>
              <a:t>Download raw datasets⬇️</a:t>
            </a:r>
            <a:endParaRPr kumimoji="0" lang="en-US" altLang="en-US" sz="1200" b="0" i="0" u="none" strike="noStrike" cap="none" normalizeH="0" baseline="0" dirty="0">
              <a:ln>
                <a:noFill/>
              </a:ln>
              <a:solidFill>
                <a:srgbClr val="1F2328"/>
              </a:solidFill>
              <a:effectLst/>
              <a:latin typeface="Arial" panose="020B060402020202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1F2328"/>
                </a:solidFill>
                <a:effectLst/>
                <a:latin typeface="Arial" panose="020B0604020202020204" pitchFamily="34" charset="0"/>
                <a:cs typeface="Arial" panose="020B0604020202020204" pitchFamily="34" charset="0"/>
              </a:rPr>
              <a:t>Collected from a large Internet company containing a 5-week-long monitoring KPIs of 28 machines. The meaning for each KPI could be found </a:t>
            </a:r>
            <a:r>
              <a:rPr kumimoji="0" lang="en-US" altLang="en-US" sz="1200" b="0" i="0" u="sng" strike="noStrike" cap="none" normalizeH="0" baseline="0" dirty="0">
                <a:ln>
                  <a:noFill/>
                </a:ln>
                <a:solidFill>
                  <a:srgbClr val="1F2328"/>
                </a:solidFill>
                <a:effectLst/>
                <a:latin typeface="Arial" panose="020B0604020202020204" pitchFamily="34" charset="0"/>
                <a:cs typeface="Arial" panose="020B0604020202020204" pitchFamily="34" charset="0"/>
                <a:hlinkClick r:id="rId3"/>
              </a:rPr>
              <a:t>here</a:t>
            </a:r>
            <a:r>
              <a:rPr kumimoji="0" lang="en-US" altLang="en-US" sz="1200" b="0" i="0" u="none" strike="noStrike" cap="none" normalizeH="0" baseline="0" dirty="0">
                <a:ln>
                  <a:noFill/>
                </a:ln>
                <a:solidFill>
                  <a:srgbClr val="1F2328"/>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2621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Attribution Theory</a:t>
            </a:r>
            <a:endParaRPr lang="en-US" sz="1400" b="0" dirty="0"/>
          </a:p>
        </p:txBody>
      </p:sp>
      <p:sp>
        <p:nvSpPr>
          <p:cNvPr id="115" name="TextBox 114"/>
          <p:cNvSpPr txBox="1"/>
          <p:nvPr/>
        </p:nvSpPr>
        <p:spPr>
          <a:xfrm>
            <a:off x="378621" y="704850"/>
            <a:ext cx="3976685" cy="1323439"/>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Reasoning</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Use historical data to learn historical behavior of metrics</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Determine distinctiveness and consistency</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E.g., Historical behavior = [A, A, B, C, Z, A, B]</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At time </a:t>
            </a:r>
            <a:r>
              <a:rPr lang="en-US" sz="1000" i="1" dirty="0">
                <a:latin typeface="Arial" panose="020B0604020202020204" pitchFamily="34" charset="0"/>
                <a:cs typeface="Arial" panose="020B0604020202020204" pitchFamily="34" charset="0"/>
              </a:rPr>
              <a:t>t</a:t>
            </a:r>
            <a:r>
              <a:rPr lang="en-US" sz="1000" dirty="0">
                <a:latin typeface="Arial" panose="020B0604020202020204" pitchFamily="34" charset="0"/>
                <a:cs typeface="Arial" panose="020B0604020202020204" pitchFamily="34" charset="0"/>
              </a:rPr>
              <a:t>, compare current behavior of VMs</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Hypervisor is faulty if: </a:t>
            </a:r>
          </a:p>
          <a:p>
            <a:pPr marL="538163" lvl="2" indent="-177800">
              <a:buFont typeface="Arial" panose="020B0604020202020204" pitchFamily="34" charset="0"/>
              <a:buChar char="‒"/>
            </a:pPr>
            <a:r>
              <a:rPr lang="en-US" sz="1000" u="sng" dirty="0">
                <a:latin typeface="Arial" panose="020B0604020202020204" pitchFamily="34" charset="0"/>
                <a:cs typeface="Arial" panose="020B0604020202020204" pitchFamily="34" charset="0"/>
              </a:rPr>
              <a:t>high consensus</a:t>
            </a:r>
            <a:r>
              <a:rPr lang="en-US" sz="1000" dirty="0">
                <a:latin typeface="Arial" panose="020B0604020202020204" pitchFamily="34" charset="0"/>
                <a:cs typeface="Arial" panose="020B0604020202020204" pitchFamily="34" charset="0"/>
              </a:rPr>
              <a:t> and </a:t>
            </a:r>
          </a:p>
          <a:p>
            <a:pPr marL="538163" lvl="2"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a:t>
            </a:r>
            <a:r>
              <a:rPr lang="en-US" sz="1000" u="sng" dirty="0">
                <a:latin typeface="Arial" panose="020B0604020202020204" pitchFamily="34" charset="0"/>
                <a:cs typeface="Arial" panose="020B0604020202020204" pitchFamily="34" charset="0"/>
              </a:rPr>
              <a:t>low consistency</a:t>
            </a:r>
            <a:r>
              <a:rPr lang="en-US" sz="1000" dirty="0">
                <a:latin typeface="Arial" panose="020B0604020202020204" pitchFamily="34" charset="0"/>
                <a:cs typeface="Arial" panose="020B0604020202020204" pitchFamily="34" charset="0"/>
              </a:rPr>
              <a:t> and/or </a:t>
            </a:r>
            <a:r>
              <a:rPr lang="en-US" sz="1000" u="sng" dirty="0">
                <a:latin typeface="Arial" panose="020B0604020202020204" pitchFamily="34" charset="0"/>
                <a:cs typeface="Arial" panose="020B0604020202020204" pitchFamily="34" charset="0"/>
              </a:rPr>
              <a:t>high distinctiveness)</a:t>
            </a:r>
          </a:p>
        </p:txBody>
      </p:sp>
      <p:graphicFrame>
        <p:nvGraphicFramePr>
          <p:cNvPr id="118" name="表格 4">
            <a:extLst>
              <a:ext uri="{FF2B5EF4-FFF2-40B4-BE49-F238E27FC236}">
                <a16:creationId xmlns:a16="http://schemas.microsoft.com/office/drawing/2014/main" id="{C293C3B7-6810-E949-A74F-FBCB9881771C}"/>
              </a:ext>
            </a:extLst>
          </p:cNvPr>
          <p:cNvGraphicFramePr>
            <a:graphicFrameLocks noGrp="1"/>
          </p:cNvGraphicFramePr>
          <p:nvPr>
            <p:extLst>
              <p:ext uri="{D42A27DB-BD31-4B8C-83A1-F6EECF244321}">
                <p14:modId xmlns:p14="http://schemas.microsoft.com/office/powerpoint/2010/main" val="476763781"/>
              </p:ext>
            </p:extLst>
          </p:nvPr>
        </p:nvGraphicFramePr>
        <p:xfrm>
          <a:off x="4888446" y="762000"/>
          <a:ext cx="3753112" cy="1514474"/>
        </p:xfrm>
        <a:graphic>
          <a:graphicData uri="http://schemas.openxmlformats.org/drawingml/2006/table">
            <a:tbl>
              <a:tblPr firstRow="1" bandRow="1">
                <a:tableStyleId>{F5AB1C69-6EDB-4FF4-983F-18BD219EF322}</a:tableStyleId>
              </a:tblPr>
              <a:tblGrid>
                <a:gridCol w="1036057">
                  <a:extLst>
                    <a:ext uri="{9D8B030D-6E8A-4147-A177-3AD203B41FA5}">
                      <a16:colId xmlns:a16="http://schemas.microsoft.com/office/drawing/2014/main" val="20001"/>
                    </a:ext>
                  </a:extLst>
                </a:gridCol>
                <a:gridCol w="1114689">
                  <a:extLst>
                    <a:ext uri="{9D8B030D-6E8A-4147-A177-3AD203B41FA5}">
                      <a16:colId xmlns:a16="http://schemas.microsoft.com/office/drawing/2014/main" val="20002"/>
                    </a:ext>
                  </a:extLst>
                </a:gridCol>
                <a:gridCol w="801183">
                  <a:extLst>
                    <a:ext uri="{9D8B030D-6E8A-4147-A177-3AD203B41FA5}">
                      <a16:colId xmlns:a16="http://schemas.microsoft.com/office/drawing/2014/main" val="20003"/>
                    </a:ext>
                  </a:extLst>
                </a:gridCol>
                <a:gridCol w="801183">
                  <a:extLst>
                    <a:ext uri="{9D8B030D-6E8A-4147-A177-3AD203B41FA5}">
                      <a16:colId xmlns:a16="http://schemas.microsoft.com/office/drawing/2014/main" val="20004"/>
                    </a:ext>
                  </a:extLst>
                </a:gridCol>
              </a:tblGrid>
              <a:tr h="224126">
                <a:tc>
                  <a:txBody>
                    <a:bodyPr/>
                    <a:lstStyle/>
                    <a:p>
                      <a:pPr algn="ctr">
                        <a:spcAft>
                          <a:spcPts val="0"/>
                        </a:spcAft>
                      </a:pPr>
                      <a:r>
                        <a:rPr lang="en-US" sz="700" dirty="0">
                          <a:solidFill>
                            <a:schemeClr val="bg1"/>
                          </a:solidFill>
                          <a:effectLst/>
                          <a:latin typeface="Arial" panose="020B0604020202020204" pitchFamily="34" charset="0"/>
                          <a:cs typeface="Arial" panose="020B0604020202020204" pitchFamily="34" charset="0"/>
                        </a:rPr>
                        <a:t>Observation</a:t>
                      </a:r>
                      <a:endParaRPr lang="en-US" sz="700"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spcAft>
                          <a:spcPts val="0"/>
                        </a:spcAft>
                      </a:pPr>
                      <a:r>
                        <a:rPr lang="en-US" sz="700" dirty="0">
                          <a:solidFill>
                            <a:schemeClr val="bg1"/>
                          </a:solidFill>
                          <a:effectLst/>
                          <a:latin typeface="Arial" panose="020B0604020202020204" pitchFamily="34" charset="0"/>
                          <a:cs typeface="Arial" panose="020B0604020202020204" pitchFamily="34" charset="0"/>
                        </a:rPr>
                        <a:t>Interpretation</a:t>
                      </a:r>
                      <a:endParaRPr lang="en-US" sz="700"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spcAft>
                          <a:spcPts val="0"/>
                        </a:spcAft>
                      </a:pPr>
                      <a:r>
                        <a:rPr lang="en-US" sz="700"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Attribution</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Root Cause</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15058">
                <a:tc rowSpan="2">
                  <a:txBody>
                    <a:bodyPr/>
                    <a:lstStyle/>
                    <a:p>
                      <a:r>
                        <a:rPr lang="en-US" sz="700" dirty="0">
                          <a:latin typeface="Arial" panose="020B0604020202020204" pitchFamily="34" charset="0"/>
                          <a:cs typeface="Arial" panose="020B0604020202020204" pitchFamily="34" charset="0"/>
                        </a:rPr>
                        <a:t>Does the metric behaves this way when executing other workloads?</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8804"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Yes. Low distinctiveness</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latin typeface="Arial" panose="020B0604020202020204" pitchFamily="34" charset="0"/>
                          <a:cs typeface="Arial" panose="020B0604020202020204" pitchFamily="34" charset="0"/>
                        </a:rPr>
                        <a:t>Internal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latin typeface="Arial" panose="020B0604020202020204" pitchFamily="34" charset="0"/>
                          <a:cs typeface="Arial" panose="020B0604020202020204" pitchFamily="34" charset="0"/>
                        </a:rPr>
                        <a:t>Workload</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5058">
                <a:tc vMerge="1">
                  <a:txBody>
                    <a:bodyPr/>
                    <a:lstStyle/>
                    <a:p>
                      <a:endParaRPr lang="en-US" sz="800" dirty="0">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218804"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No. High distinctiveness</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External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FF0000"/>
                          </a:solidFill>
                          <a:latin typeface="Arial" panose="020B0604020202020204" pitchFamily="34" charset="0"/>
                          <a:cs typeface="Arial" panose="020B0604020202020204" pitchFamily="34" charset="0"/>
                        </a:rPr>
                        <a:t>Hypervisor</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5058">
                <a:tc rowSpan="2">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Do other metrics</a:t>
                      </a:r>
                      <a:r>
                        <a:rPr lang="en-US" sz="700" baseline="0" dirty="0">
                          <a:latin typeface="Arial" panose="020B0604020202020204" pitchFamily="34" charset="0"/>
                          <a:cs typeface="Arial" panose="020B0604020202020204" pitchFamily="34" charset="0"/>
                        </a:rPr>
                        <a:t> behave the same way when a hypervisor fails?</a:t>
                      </a:r>
                      <a:endParaRPr lang="en-US" sz="700" dirty="0">
                        <a:latin typeface="Arial" panose="020B0604020202020204" pitchFamily="34" charset="0"/>
                        <a:cs typeface="Arial" panose="020B0604020202020204" pitchFamily="34"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tc>
                  <a:txBody>
                    <a:bodyPr/>
                    <a:lstStyle/>
                    <a:p>
                      <a:pPr algn="ctr"/>
                      <a:r>
                        <a:rPr lang="en-US" sz="700" dirty="0">
                          <a:latin typeface="Arial" panose="020B0604020202020204" pitchFamily="34" charset="0"/>
                          <a:cs typeface="Arial" panose="020B0604020202020204" pitchFamily="34" charset="0"/>
                        </a:rPr>
                        <a:t>Yes. High consensus</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External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FF0000"/>
                          </a:solidFill>
                          <a:latin typeface="Arial" panose="020B0604020202020204" pitchFamily="34" charset="0"/>
                          <a:cs typeface="Arial" panose="020B0604020202020204" pitchFamily="34" charset="0"/>
                        </a:rPr>
                        <a:t>Hypervisor</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extLst>
                  <a:ext uri="{0D108BD9-81ED-4DB2-BD59-A6C34878D82A}">
                    <a16:rowId xmlns:a16="http://schemas.microsoft.com/office/drawing/2014/main" val="10002"/>
                  </a:ext>
                </a:extLst>
              </a:tr>
              <a:tr h="215058">
                <a:tc vMerge="1">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endParaRPr lang="en-US" sz="800" dirty="0">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No. Low consensus</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Internal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Workload</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10000"/>
                      </a:srgbClr>
                    </a:solidFill>
                  </a:tcPr>
                </a:tc>
                <a:extLst>
                  <a:ext uri="{0D108BD9-81ED-4DB2-BD59-A6C34878D82A}">
                    <a16:rowId xmlns:a16="http://schemas.microsoft.com/office/drawing/2014/main" val="10005"/>
                  </a:ext>
                </a:extLst>
              </a:tr>
              <a:tr h="215058">
                <a:tc rowSpan="2">
                  <a:txBody>
                    <a:bodyPr/>
                    <a:lstStyle/>
                    <a:p>
                      <a:r>
                        <a:rPr lang="en-US" sz="700" dirty="0">
                          <a:latin typeface="Arial" panose="020B0604020202020204" pitchFamily="34" charset="0"/>
                          <a:cs typeface="Arial" panose="020B0604020202020204" pitchFamily="34" charset="0"/>
                        </a:rPr>
                        <a:t>Does metrics behave this way historically?</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en-US" sz="700" dirty="0">
                          <a:latin typeface="Arial" panose="020B0604020202020204" pitchFamily="34" charset="0"/>
                          <a:cs typeface="Arial" panose="020B0604020202020204" pitchFamily="34" charset="0"/>
                        </a:rPr>
                        <a:t>Yes. High consistency</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en-US" sz="700" dirty="0">
                          <a:latin typeface="Arial" panose="020B0604020202020204" pitchFamily="34" charset="0"/>
                          <a:cs typeface="Arial" panose="020B0604020202020204" pitchFamily="34" charset="0"/>
                        </a:rPr>
                        <a:t>Internal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Workload</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10003"/>
                  </a:ext>
                </a:extLst>
              </a:tr>
              <a:tr h="215058">
                <a:tc vMerge="1">
                  <a:txBody>
                    <a:bodyPr/>
                    <a:lstStyle/>
                    <a:p>
                      <a:endParaRPr lang="en-US" sz="800" dirty="0">
                        <a:latin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No. Low consistency</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External</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dirty="0">
                          <a:solidFill>
                            <a:srgbClr val="FF0000"/>
                          </a:solidFill>
                          <a:latin typeface="Arial" panose="020B0604020202020204" pitchFamily="34" charset="0"/>
                          <a:cs typeface="Arial" panose="020B0604020202020204" pitchFamily="34" charset="0"/>
                        </a:rPr>
                        <a:t>Hypervisor</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10006"/>
                  </a:ext>
                </a:extLst>
              </a:tr>
            </a:tbl>
          </a:graphicData>
        </a:graphic>
      </p:graphicFrame>
      <p:pic>
        <p:nvPicPr>
          <p:cNvPr id="120" name="Picture 119"/>
          <p:cNvPicPr>
            <a:picLocks noChangeAspect="1"/>
          </p:cNvPicPr>
          <p:nvPr/>
        </p:nvPicPr>
        <p:blipFill rotWithShape="1">
          <a:blip r:embed="rId2"/>
          <a:srcRect l="12051" t="31450" r="9290" b="59331"/>
          <a:stretch/>
        </p:blipFill>
        <p:spPr>
          <a:xfrm>
            <a:off x="469106" y="3529013"/>
            <a:ext cx="5786358" cy="423862"/>
          </a:xfrm>
          <a:prstGeom prst="rect">
            <a:avLst/>
          </a:prstGeom>
        </p:spPr>
      </p:pic>
      <p:cxnSp>
        <p:nvCxnSpPr>
          <p:cNvPr id="121" name="Straight Connector 120"/>
          <p:cNvCxnSpPr/>
          <p:nvPr/>
        </p:nvCxnSpPr>
        <p:spPr>
          <a:xfrm>
            <a:off x="778669" y="3490912"/>
            <a:ext cx="468000" cy="0"/>
          </a:xfrm>
          <a:prstGeom prst="line">
            <a:avLst/>
          </a:prstGeom>
          <a:ln w="28575">
            <a:solidFill>
              <a:srgbClr val="009900"/>
            </a:solidFill>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1426368" y="3490912"/>
            <a:ext cx="468000" cy="0"/>
          </a:xfrm>
          <a:prstGeom prst="line">
            <a:avLst/>
          </a:prstGeom>
          <a:ln w="28575">
            <a:solidFill>
              <a:srgbClr val="009900"/>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a:off x="3188494" y="3490912"/>
            <a:ext cx="468000" cy="0"/>
          </a:xfrm>
          <a:prstGeom prst="line">
            <a:avLst/>
          </a:prstGeom>
          <a:ln w="28575">
            <a:solidFill>
              <a:srgbClr val="009900"/>
            </a:solidFill>
          </a:ln>
        </p:spPr>
        <p:style>
          <a:lnRef idx="1">
            <a:schemeClr val="dk1"/>
          </a:lnRef>
          <a:fillRef idx="0">
            <a:schemeClr val="dk1"/>
          </a:fillRef>
          <a:effectRef idx="0">
            <a:schemeClr val="dk1"/>
          </a:effectRef>
          <a:fontRef idx="minor">
            <a:schemeClr val="tx1"/>
          </a:fontRef>
        </p:style>
      </p:cxnSp>
      <p:sp>
        <p:nvSpPr>
          <p:cNvPr id="125" name="TextBox 124"/>
          <p:cNvSpPr txBox="1"/>
          <p:nvPr/>
        </p:nvSpPr>
        <p:spPr>
          <a:xfrm>
            <a:off x="735807" y="3305175"/>
            <a:ext cx="591829"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Behavior A</a:t>
            </a:r>
          </a:p>
        </p:txBody>
      </p:sp>
      <p:sp>
        <p:nvSpPr>
          <p:cNvPr id="126" name="TextBox 125"/>
          <p:cNvSpPr txBox="1"/>
          <p:nvPr/>
        </p:nvSpPr>
        <p:spPr>
          <a:xfrm>
            <a:off x="1383506" y="3314700"/>
            <a:ext cx="591829"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Behavior B</a:t>
            </a:r>
          </a:p>
        </p:txBody>
      </p:sp>
      <p:sp>
        <p:nvSpPr>
          <p:cNvPr id="127" name="TextBox 126"/>
          <p:cNvSpPr txBox="1"/>
          <p:nvPr/>
        </p:nvSpPr>
        <p:spPr>
          <a:xfrm>
            <a:off x="3117057" y="3319462"/>
            <a:ext cx="591829"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Behavior C</a:t>
            </a:r>
          </a:p>
        </p:txBody>
      </p:sp>
      <p:sp>
        <p:nvSpPr>
          <p:cNvPr id="122" name="Rectangle 121"/>
          <p:cNvSpPr/>
          <p:nvPr/>
        </p:nvSpPr>
        <p:spPr>
          <a:xfrm>
            <a:off x="773905" y="3552825"/>
            <a:ext cx="468000" cy="376238"/>
          </a:xfrm>
          <a:prstGeom prst="rect">
            <a:avLst/>
          </a:prstGeom>
          <a:solidFill>
            <a:srgbClr val="009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426367" y="3552825"/>
            <a:ext cx="468000" cy="376238"/>
          </a:xfrm>
          <a:prstGeom prst="rect">
            <a:avLst/>
          </a:prstGeom>
          <a:solidFill>
            <a:srgbClr val="009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p:cNvCxnSpPr/>
          <p:nvPr/>
        </p:nvCxnSpPr>
        <p:spPr>
          <a:xfrm>
            <a:off x="5479258" y="3476624"/>
            <a:ext cx="468000"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33" name="TextBox 132"/>
          <p:cNvSpPr txBox="1"/>
          <p:nvPr/>
        </p:nvSpPr>
        <p:spPr>
          <a:xfrm>
            <a:off x="5417344" y="3305174"/>
            <a:ext cx="591829"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Behavior Z</a:t>
            </a:r>
          </a:p>
        </p:txBody>
      </p:sp>
      <p:pic>
        <p:nvPicPr>
          <p:cNvPr id="134" name="Picture 133"/>
          <p:cNvPicPr>
            <a:picLocks noChangeAspect="1"/>
          </p:cNvPicPr>
          <p:nvPr/>
        </p:nvPicPr>
        <p:blipFill>
          <a:blip r:embed="rId3"/>
          <a:stretch>
            <a:fillRect/>
          </a:stretch>
        </p:blipFill>
        <p:spPr>
          <a:xfrm>
            <a:off x="5479258" y="3530517"/>
            <a:ext cx="468000" cy="381790"/>
          </a:xfrm>
          <a:prstGeom prst="rect">
            <a:avLst/>
          </a:prstGeom>
        </p:spPr>
      </p:pic>
      <p:cxnSp>
        <p:nvCxnSpPr>
          <p:cNvPr id="1029" name="Straight Connector 1028"/>
          <p:cNvCxnSpPr/>
          <p:nvPr/>
        </p:nvCxnSpPr>
        <p:spPr>
          <a:xfrm>
            <a:off x="5484019" y="3914774"/>
            <a:ext cx="0" cy="409575"/>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39" name="Rectangle 138"/>
          <p:cNvSpPr/>
          <p:nvPr/>
        </p:nvSpPr>
        <p:spPr>
          <a:xfrm>
            <a:off x="5689970" y="4294420"/>
            <a:ext cx="632250" cy="200055"/>
          </a:xfrm>
          <a:prstGeom prst="rect">
            <a:avLst/>
          </a:prstGeom>
        </p:spPr>
        <p:txBody>
          <a:bodyPr wrap="square">
            <a:spAutoFit/>
          </a:bodyPr>
          <a:lstStyle/>
          <a:p>
            <a:pPr algn="ctr"/>
            <a:r>
              <a:rPr lang="en-US" sz="700" dirty="0">
                <a:solidFill>
                  <a:srgbClr val="262E32"/>
                </a:solidFill>
                <a:latin typeface="Arial" panose="020B0604020202020204" pitchFamily="34" charset="0"/>
                <a:ea typeface="Arial" charset="0"/>
                <a:cs typeface="Arial" panose="020B0604020202020204" pitchFamily="34" charset="0"/>
              </a:rPr>
              <a:t>now (</a:t>
            </a:r>
            <a:r>
              <a:rPr lang="en-US" sz="700" i="1" dirty="0">
                <a:solidFill>
                  <a:srgbClr val="262E32"/>
                </a:solidFill>
                <a:latin typeface="Arial" panose="020B0604020202020204" pitchFamily="34" charset="0"/>
                <a:ea typeface="Arial" charset="0"/>
                <a:cs typeface="Arial" panose="020B0604020202020204" pitchFamily="34" charset="0"/>
              </a:rPr>
              <a:t>t</a:t>
            </a:r>
            <a:r>
              <a:rPr lang="en-US" sz="700" dirty="0">
                <a:solidFill>
                  <a:srgbClr val="262E32"/>
                </a:solidFill>
                <a:latin typeface="Arial" panose="020B0604020202020204" pitchFamily="34" charset="0"/>
                <a:ea typeface="Arial" charset="0"/>
                <a:cs typeface="Arial" panose="020B0604020202020204" pitchFamily="34" charset="0"/>
              </a:rPr>
              <a:t>)</a:t>
            </a:r>
            <a:endParaRPr lang="en-US" sz="600" dirty="0">
              <a:solidFill>
                <a:srgbClr val="000000"/>
              </a:solidFill>
              <a:latin typeface="Arial" panose="020B0604020202020204" pitchFamily="34" charset="0"/>
              <a:ea typeface="Arial" charset="0"/>
              <a:cs typeface="Arial" panose="020B0604020202020204" pitchFamily="34" charset="0"/>
            </a:endParaRPr>
          </a:p>
        </p:txBody>
      </p:sp>
      <p:cxnSp>
        <p:nvCxnSpPr>
          <p:cNvPr id="141" name="Straight Connector 140"/>
          <p:cNvCxnSpPr/>
          <p:nvPr/>
        </p:nvCxnSpPr>
        <p:spPr>
          <a:xfrm>
            <a:off x="5955507" y="3914774"/>
            <a:ext cx="0" cy="409575"/>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42" name="Rectangle 141"/>
          <p:cNvSpPr/>
          <p:nvPr/>
        </p:nvSpPr>
        <p:spPr>
          <a:xfrm>
            <a:off x="5394694" y="4012828"/>
            <a:ext cx="632250" cy="307777"/>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Current behavior</a:t>
            </a:r>
            <a:endParaRPr lang="en-US" sz="600" b="1" dirty="0">
              <a:solidFill>
                <a:srgbClr val="000000"/>
              </a:solidFill>
              <a:latin typeface="Arial" panose="020B0604020202020204" pitchFamily="34" charset="0"/>
              <a:ea typeface="Arial" charset="0"/>
              <a:cs typeface="Arial" panose="020B0604020202020204" pitchFamily="34" charset="0"/>
            </a:endParaRPr>
          </a:p>
        </p:txBody>
      </p:sp>
      <p:sp>
        <p:nvSpPr>
          <p:cNvPr id="143" name="Rectangle 142"/>
          <p:cNvSpPr/>
          <p:nvPr/>
        </p:nvSpPr>
        <p:spPr>
          <a:xfrm>
            <a:off x="3188492" y="3548063"/>
            <a:ext cx="468000" cy="376238"/>
          </a:xfrm>
          <a:prstGeom prst="rect">
            <a:avLst/>
          </a:prstGeom>
          <a:solidFill>
            <a:srgbClr val="009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2783684" y="2574131"/>
            <a:ext cx="1984577" cy="461665"/>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Is the current behavior of the metric different from past behaviors (distinctiveness and consistency)?</a:t>
            </a:r>
          </a:p>
        </p:txBody>
      </p:sp>
      <p:cxnSp>
        <p:nvCxnSpPr>
          <p:cNvPr id="1032" name="Elbow Connector 1031"/>
          <p:cNvCxnSpPr>
            <a:stCxn id="133" idx="0"/>
            <a:endCxn id="127" idx="0"/>
          </p:cNvCxnSpPr>
          <p:nvPr/>
        </p:nvCxnSpPr>
        <p:spPr>
          <a:xfrm rot="16200000" flipH="1" flipV="1">
            <a:off x="4555972" y="2162174"/>
            <a:ext cx="14288" cy="2300287"/>
          </a:xfrm>
          <a:prstGeom prst="bentConnector3">
            <a:avLst>
              <a:gd name="adj1" fmla="val -1599944"/>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8" name="Elbow Connector 147"/>
          <p:cNvCxnSpPr>
            <a:stCxn id="133" idx="0"/>
            <a:endCxn id="126" idx="0"/>
          </p:cNvCxnSpPr>
          <p:nvPr/>
        </p:nvCxnSpPr>
        <p:spPr>
          <a:xfrm rot="16200000" flipH="1" flipV="1">
            <a:off x="3691577" y="1293018"/>
            <a:ext cx="9526" cy="4033838"/>
          </a:xfrm>
          <a:prstGeom prst="bentConnector3">
            <a:avLst>
              <a:gd name="adj1" fmla="val -2399748"/>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1" name="Elbow Connector 150"/>
          <p:cNvCxnSpPr>
            <a:stCxn id="133" idx="0"/>
            <a:endCxn id="125" idx="0"/>
          </p:cNvCxnSpPr>
          <p:nvPr/>
        </p:nvCxnSpPr>
        <p:spPr>
          <a:xfrm rot="16200000" flipH="1" flipV="1">
            <a:off x="3372490" y="964405"/>
            <a:ext cx="1" cy="4681537"/>
          </a:xfrm>
          <a:prstGeom prst="bentConnector3">
            <a:avLst>
              <a:gd name="adj1" fmla="val -22860000000"/>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a:off x="769144" y="3929062"/>
            <a:ext cx="0" cy="409575"/>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55" name="Rectangle 154"/>
          <p:cNvSpPr/>
          <p:nvPr/>
        </p:nvSpPr>
        <p:spPr>
          <a:xfrm>
            <a:off x="2837232" y="4017591"/>
            <a:ext cx="632250" cy="200055"/>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Past</a:t>
            </a:r>
            <a:endParaRPr lang="en-US" sz="600" b="1" dirty="0">
              <a:solidFill>
                <a:srgbClr val="000000"/>
              </a:solidFill>
              <a:latin typeface="Arial" panose="020B0604020202020204" pitchFamily="34" charset="0"/>
              <a:ea typeface="Arial" charset="0"/>
              <a:cs typeface="Arial" panose="020B0604020202020204" pitchFamily="34" charset="0"/>
            </a:endParaRPr>
          </a:p>
        </p:txBody>
      </p:sp>
      <p:pic>
        <p:nvPicPr>
          <p:cNvPr id="156" name="Picture 155"/>
          <p:cNvPicPr>
            <a:picLocks noChangeAspect="1"/>
          </p:cNvPicPr>
          <p:nvPr/>
        </p:nvPicPr>
        <p:blipFill rotWithShape="1">
          <a:blip r:embed="rId2"/>
          <a:srcRect l="12263" t="11109" r="8933" b="10707"/>
          <a:stretch/>
        </p:blipFill>
        <p:spPr>
          <a:xfrm>
            <a:off x="6803231" y="3333751"/>
            <a:ext cx="1743482" cy="1081088"/>
          </a:xfrm>
          <a:prstGeom prst="rect">
            <a:avLst/>
          </a:prstGeom>
        </p:spPr>
      </p:pic>
      <p:pic>
        <p:nvPicPr>
          <p:cNvPr id="159" name="Picture 158"/>
          <p:cNvPicPr>
            <a:picLocks noChangeAspect="1"/>
          </p:cNvPicPr>
          <p:nvPr/>
        </p:nvPicPr>
        <p:blipFill>
          <a:blip r:embed="rId3"/>
          <a:stretch>
            <a:fillRect/>
          </a:stretch>
        </p:blipFill>
        <p:spPr>
          <a:xfrm>
            <a:off x="6988040" y="3335254"/>
            <a:ext cx="263214" cy="1074821"/>
          </a:xfrm>
          <a:prstGeom prst="rect">
            <a:avLst/>
          </a:prstGeom>
        </p:spPr>
      </p:pic>
      <p:sp>
        <p:nvSpPr>
          <p:cNvPr id="160" name="TextBox 159"/>
          <p:cNvSpPr txBox="1"/>
          <p:nvPr/>
        </p:nvSpPr>
        <p:spPr>
          <a:xfrm>
            <a:off x="6860268" y="2574131"/>
            <a:ext cx="1463002" cy="461665"/>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Is there a consensus of metrics behavior across VMs (consensus)?</a:t>
            </a:r>
          </a:p>
        </p:txBody>
      </p:sp>
      <p:cxnSp>
        <p:nvCxnSpPr>
          <p:cNvPr id="161" name="Elbow Connector 160"/>
          <p:cNvCxnSpPr>
            <a:stCxn id="133" idx="0"/>
            <a:endCxn id="159" idx="0"/>
          </p:cNvCxnSpPr>
          <p:nvPr/>
        </p:nvCxnSpPr>
        <p:spPr>
          <a:xfrm rot="16200000" flipH="1">
            <a:off x="6401413" y="2617020"/>
            <a:ext cx="30080" cy="1406388"/>
          </a:xfrm>
          <a:prstGeom prst="bentConnector3">
            <a:avLst>
              <a:gd name="adj1" fmla="val -759973"/>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5" name="Rectangle 164"/>
          <p:cNvSpPr/>
          <p:nvPr/>
        </p:nvSpPr>
        <p:spPr>
          <a:xfrm>
            <a:off x="6550818" y="3360366"/>
            <a:ext cx="323851" cy="1092607"/>
          </a:xfrm>
          <a:prstGeom prst="rect">
            <a:avLst/>
          </a:prstGeom>
        </p:spPr>
        <p:txBody>
          <a:bodyPr wrap="square">
            <a:spAutoFit/>
          </a:bodyPr>
          <a:lstStyle/>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VM1</a:t>
            </a: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VM2</a:t>
            </a: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VM3</a:t>
            </a: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VM4</a:t>
            </a: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VM5</a:t>
            </a: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VM6</a:t>
            </a:r>
            <a:endParaRPr lang="en-US" sz="500" b="1" dirty="0">
              <a:solidFill>
                <a:srgbClr val="000000"/>
              </a:solidFill>
              <a:latin typeface="Arial" panose="020B0604020202020204" pitchFamily="34" charset="0"/>
              <a:ea typeface="Arial" charset="0"/>
              <a:cs typeface="Arial" panose="020B0604020202020204" pitchFamily="34" charset="0"/>
            </a:endParaRPr>
          </a:p>
          <a:p>
            <a:pPr algn="ctr">
              <a:spcBef>
                <a:spcPts val="600"/>
              </a:spcBef>
            </a:pPr>
            <a:r>
              <a:rPr lang="en-US" sz="500" b="1" dirty="0">
                <a:solidFill>
                  <a:srgbClr val="262E32"/>
                </a:solidFill>
                <a:latin typeface="Arial" panose="020B0604020202020204" pitchFamily="34" charset="0"/>
                <a:ea typeface="Arial" charset="0"/>
                <a:cs typeface="Arial" panose="020B0604020202020204" pitchFamily="34" charset="0"/>
              </a:rPr>
              <a:t>VM7</a:t>
            </a:r>
            <a:endParaRPr lang="en-US" sz="500" b="1" dirty="0">
              <a:solidFill>
                <a:srgbClr val="000000"/>
              </a:solidFill>
              <a:latin typeface="Arial" panose="020B0604020202020204" pitchFamily="34" charset="0"/>
              <a:ea typeface="Arial" charset="0"/>
              <a:cs typeface="Arial" panose="020B0604020202020204" pitchFamily="34" charset="0"/>
            </a:endParaRPr>
          </a:p>
        </p:txBody>
      </p:sp>
      <p:sp>
        <p:nvSpPr>
          <p:cNvPr id="166" name="TextBox 165"/>
          <p:cNvSpPr txBox="1"/>
          <p:nvPr/>
        </p:nvSpPr>
        <p:spPr>
          <a:xfrm>
            <a:off x="609870" y="2574131"/>
            <a:ext cx="1223961" cy="461665"/>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HAD algorithm answers to 2 questions</a:t>
            </a:r>
          </a:p>
        </p:txBody>
      </p:sp>
      <p:grpSp>
        <p:nvGrpSpPr>
          <p:cNvPr id="34" name="Group 33">
            <a:extLst>
              <a:ext uri="{FF2B5EF4-FFF2-40B4-BE49-F238E27FC236}">
                <a16:creationId xmlns:a16="http://schemas.microsoft.com/office/drawing/2014/main" id="{8017B4B5-BC69-F343-9756-1CDE002B1A14}"/>
              </a:ext>
            </a:extLst>
          </p:cNvPr>
          <p:cNvGrpSpPr/>
          <p:nvPr/>
        </p:nvGrpSpPr>
        <p:grpSpPr>
          <a:xfrm>
            <a:off x="410364" y="2625721"/>
            <a:ext cx="248786" cy="230832"/>
            <a:chOff x="1628153" y="1789531"/>
            <a:chExt cx="276458" cy="256507"/>
          </a:xfrm>
        </p:grpSpPr>
        <p:sp>
          <p:nvSpPr>
            <p:cNvPr id="35" name="Oval 34">
              <a:extLst>
                <a:ext uri="{FF2B5EF4-FFF2-40B4-BE49-F238E27FC236}">
                  <a16:creationId xmlns:a16="http://schemas.microsoft.com/office/drawing/2014/main" id="{9C1039CE-86CD-8148-8829-3720E9D0477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TextBox 35">
              <a:extLst>
                <a:ext uri="{FF2B5EF4-FFF2-40B4-BE49-F238E27FC236}">
                  <a16:creationId xmlns:a16="http://schemas.microsoft.com/office/drawing/2014/main" id="{794E86BE-09D4-E440-ABDE-E3AFDCC2957D}"/>
                </a:ext>
              </a:extLst>
            </p:cNvPr>
            <p:cNvSpPr txBox="1"/>
            <p:nvPr/>
          </p:nvSpPr>
          <p:spPr>
            <a:xfrm>
              <a:off x="1628153"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37" name="Group 36">
            <a:extLst>
              <a:ext uri="{FF2B5EF4-FFF2-40B4-BE49-F238E27FC236}">
                <a16:creationId xmlns:a16="http://schemas.microsoft.com/office/drawing/2014/main" id="{782400D0-FC48-B447-A0E7-BB7FA12AB7C0}"/>
              </a:ext>
            </a:extLst>
          </p:cNvPr>
          <p:cNvGrpSpPr/>
          <p:nvPr/>
        </p:nvGrpSpPr>
        <p:grpSpPr>
          <a:xfrm>
            <a:off x="2604879" y="2625721"/>
            <a:ext cx="248786" cy="230832"/>
            <a:chOff x="1633110" y="1789531"/>
            <a:chExt cx="276458" cy="256507"/>
          </a:xfrm>
        </p:grpSpPr>
        <p:sp>
          <p:nvSpPr>
            <p:cNvPr id="38" name="Oval 37">
              <a:extLst>
                <a:ext uri="{FF2B5EF4-FFF2-40B4-BE49-F238E27FC236}">
                  <a16:creationId xmlns:a16="http://schemas.microsoft.com/office/drawing/2014/main" id="{F69820E8-16C8-5A4E-A035-3E85EC389F5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TextBox 38">
              <a:extLst>
                <a:ext uri="{FF2B5EF4-FFF2-40B4-BE49-F238E27FC236}">
                  <a16:creationId xmlns:a16="http://schemas.microsoft.com/office/drawing/2014/main" id="{21C8BE34-C453-B54B-B839-EF152677065C}"/>
                </a:ext>
              </a:extLst>
            </p:cNvPr>
            <p:cNvSpPr txBox="1"/>
            <p:nvPr/>
          </p:nvSpPr>
          <p:spPr>
            <a:xfrm>
              <a:off x="1633110"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40" name="Group 39">
            <a:extLst>
              <a:ext uri="{FF2B5EF4-FFF2-40B4-BE49-F238E27FC236}">
                <a16:creationId xmlns:a16="http://schemas.microsoft.com/office/drawing/2014/main" id="{6D358C65-66B0-1746-9155-C6B88565C083}"/>
              </a:ext>
            </a:extLst>
          </p:cNvPr>
          <p:cNvGrpSpPr/>
          <p:nvPr/>
        </p:nvGrpSpPr>
        <p:grpSpPr>
          <a:xfrm>
            <a:off x="6656512" y="2625722"/>
            <a:ext cx="223884" cy="207727"/>
            <a:chOff x="1628153" y="1789531"/>
            <a:chExt cx="248786" cy="230832"/>
          </a:xfrm>
        </p:grpSpPr>
        <p:sp>
          <p:nvSpPr>
            <p:cNvPr id="41" name="Oval 40">
              <a:extLst>
                <a:ext uri="{FF2B5EF4-FFF2-40B4-BE49-F238E27FC236}">
                  <a16:creationId xmlns:a16="http://schemas.microsoft.com/office/drawing/2014/main" id="{D72433DA-6ABC-CB4A-AFCF-170CCCCB13A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TextBox 41">
              <a:extLst>
                <a:ext uri="{FF2B5EF4-FFF2-40B4-BE49-F238E27FC236}">
                  <a16:creationId xmlns:a16="http://schemas.microsoft.com/office/drawing/2014/main" id="{9BEF415B-963E-0B45-BF82-CC669DFF2F8D}"/>
                </a:ext>
              </a:extLst>
            </p:cNvPr>
            <p:cNvSpPr txBox="1"/>
            <p:nvPr/>
          </p:nvSpPr>
          <p:spPr>
            <a:xfrm>
              <a:off x="1628153" y="1789531"/>
              <a:ext cx="248786" cy="23083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cxnSp>
        <p:nvCxnSpPr>
          <p:cNvPr id="43" name="Straight Connector 42"/>
          <p:cNvCxnSpPr/>
          <p:nvPr/>
        </p:nvCxnSpPr>
        <p:spPr>
          <a:xfrm>
            <a:off x="6996868" y="4419553"/>
            <a:ext cx="0" cy="252000"/>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44" name="Rectangle 43"/>
          <p:cNvSpPr/>
          <p:nvPr/>
        </p:nvSpPr>
        <p:spPr>
          <a:xfrm>
            <a:off x="7211740" y="4531570"/>
            <a:ext cx="402313" cy="169277"/>
          </a:xfrm>
          <a:prstGeom prst="rect">
            <a:avLst/>
          </a:prstGeom>
        </p:spPr>
        <p:txBody>
          <a:bodyPr wrap="square">
            <a:spAutoFit/>
          </a:bodyPr>
          <a:lstStyle/>
          <a:p>
            <a:pPr algn="ctr"/>
            <a:r>
              <a:rPr lang="en-US" sz="500" dirty="0">
                <a:solidFill>
                  <a:srgbClr val="262E32"/>
                </a:solidFill>
                <a:latin typeface="Arial" panose="020B0604020202020204" pitchFamily="34" charset="0"/>
                <a:ea typeface="Arial" charset="0"/>
                <a:cs typeface="Arial" panose="020B0604020202020204" pitchFamily="34" charset="0"/>
              </a:rPr>
              <a:t>now (</a:t>
            </a:r>
            <a:r>
              <a:rPr lang="en-US" sz="500" i="1" dirty="0">
                <a:solidFill>
                  <a:srgbClr val="262E32"/>
                </a:solidFill>
                <a:latin typeface="Arial" panose="020B0604020202020204" pitchFamily="34" charset="0"/>
                <a:ea typeface="Arial" charset="0"/>
                <a:cs typeface="Arial" panose="020B0604020202020204" pitchFamily="34" charset="0"/>
              </a:rPr>
              <a:t>t</a:t>
            </a:r>
            <a:r>
              <a:rPr lang="en-US" sz="500" dirty="0">
                <a:solidFill>
                  <a:srgbClr val="262E32"/>
                </a:solidFill>
                <a:latin typeface="Arial" panose="020B0604020202020204" pitchFamily="34" charset="0"/>
                <a:ea typeface="Arial" charset="0"/>
                <a:cs typeface="Arial" panose="020B0604020202020204" pitchFamily="34" charset="0"/>
              </a:rPr>
              <a:t>)</a:t>
            </a:r>
            <a:endParaRPr lang="en-US" sz="400" dirty="0">
              <a:solidFill>
                <a:srgbClr val="000000"/>
              </a:solidFill>
              <a:latin typeface="Arial" panose="020B0604020202020204" pitchFamily="34" charset="0"/>
              <a:ea typeface="Arial" charset="0"/>
              <a:cs typeface="Arial" panose="020B0604020202020204" pitchFamily="34" charset="0"/>
            </a:endParaRPr>
          </a:p>
        </p:txBody>
      </p:sp>
      <p:cxnSp>
        <p:nvCxnSpPr>
          <p:cNvPr id="45" name="Straight Connector 44"/>
          <p:cNvCxnSpPr/>
          <p:nvPr/>
        </p:nvCxnSpPr>
        <p:spPr>
          <a:xfrm>
            <a:off x="7272095" y="4419553"/>
            <a:ext cx="0" cy="252000"/>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46" name="Rectangle 45"/>
          <p:cNvSpPr/>
          <p:nvPr/>
        </p:nvSpPr>
        <p:spPr>
          <a:xfrm>
            <a:off x="8053887" y="4437318"/>
            <a:ext cx="537012" cy="246221"/>
          </a:xfrm>
          <a:prstGeom prst="rect">
            <a:avLst/>
          </a:prstGeom>
        </p:spPr>
        <p:txBody>
          <a:bodyPr wrap="square">
            <a:spAutoFit/>
          </a:bodyPr>
          <a:lstStyle/>
          <a:p>
            <a:pPr algn="ctr"/>
            <a:r>
              <a:rPr lang="en-US" sz="500" b="1" dirty="0">
                <a:solidFill>
                  <a:srgbClr val="262E32"/>
                </a:solidFill>
                <a:latin typeface="Arial" panose="020B0604020202020204" pitchFamily="34" charset="0"/>
                <a:ea typeface="Arial" charset="0"/>
                <a:cs typeface="Arial" panose="020B0604020202020204" pitchFamily="34" charset="0"/>
              </a:rPr>
              <a:t>Current behavior</a:t>
            </a:r>
            <a:endParaRPr lang="en-US" sz="400" b="1" dirty="0">
              <a:solidFill>
                <a:srgbClr val="000000"/>
              </a:solidFill>
              <a:latin typeface="Arial" panose="020B0604020202020204" pitchFamily="34" charset="0"/>
              <a:ea typeface="Arial" charset="0"/>
              <a:cs typeface="Arial" panose="020B0604020202020204" pitchFamily="34" charset="0"/>
            </a:endParaRPr>
          </a:p>
        </p:txBody>
      </p:sp>
      <p:sp>
        <p:nvSpPr>
          <p:cNvPr id="4" name="Rectangle 3"/>
          <p:cNvSpPr/>
          <p:nvPr/>
        </p:nvSpPr>
        <p:spPr>
          <a:xfrm>
            <a:off x="1306863" y="4927556"/>
            <a:ext cx="6510043" cy="224036"/>
          </a:xfrm>
          <a:prstGeom prst="rect">
            <a:avLst/>
          </a:prstGeom>
        </p:spPr>
        <p:txBody>
          <a:bodyPr wrap="square">
            <a:spAutoFit/>
          </a:bodyPr>
          <a:lstStyle/>
          <a:p>
            <a:pPr>
              <a:lnSpc>
                <a:spcPct val="107000"/>
              </a:lnSpc>
              <a:spcAft>
                <a:spcPts val="800"/>
              </a:spcAft>
            </a:pPr>
            <a:r>
              <a:rPr lang="en-US" sz="800" dirty="0">
                <a:latin typeface="Arial" panose="020B0604020202020204" pitchFamily="34" charset="0"/>
                <a:ea typeface="Calibri" panose="020F0502020204030204" pitchFamily="34" charset="0"/>
                <a:cs typeface="Arial" panose="020B0604020202020204" pitchFamily="34" charset="0"/>
              </a:rPr>
              <a:t>Note: Ideally, historical behavior should not include previous hypervisor failures. Once an hypervisor fails, its history needs to be deleted</a:t>
            </a:r>
          </a:p>
        </p:txBody>
      </p:sp>
    </p:spTree>
    <p:extLst>
      <p:ext uri="{BB962C8B-B14F-4D97-AF65-F5344CB8AC3E}">
        <p14:creationId xmlns:p14="http://schemas.microsoft.com/office/powerpoint/2010/main" val="8899219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Procedure</a:t>
            </a:r>
            <a:endParaRPr lang="en-US" sz="1400" b="0" dirty="0"/>
          </a:p>
        </p:txBody>
      </p:sp>
      <p:pic>
        <p:nvPicPr>
          <p:cNvPr id="5" name="Picture 4"/>
          <p:cNvPicPr>
            <a:picLocks noChangeAspect="1"/>
          </p:cNvPicPr>
          <p:nvPr/>
        </p:nvPicPr>
        <p:blipFill rotWithShape="1">
          <a:blip r:embed="rId2"/>
          <a:srcRect l="9465" t="8962" r="8933" b="7441"/>
          <a:stretch/>
        </p:blipFill>
        <p:spPr>
          <a:xfrm>
            <a:off x="4204009" y="1264547"/>
            <a:ext cx="4451568" cy="2850253"/>
          </a:xfrm>
          <a:prstGeom prst="rect">
            <a:avLst/>
          </a:prstGeom>
        </p:spPr>
      </p:pic>
      <p:sp>
        <p:nvSpPr>
          <p:cNvPr id="2" name="Oval 1"/>
          <p:cNvSpPr/>
          <p:nvPr/>
        </p:nvSpPr>
        <p:spPr>
          <a:xfrm>
            <a:off x="5107444" y="252624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205869" y="283739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82044" y="3170772"/>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198760" y="3510513"/>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96912" y="3836872"/>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72504" y="1826693"/>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86179" y="217352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53701" y="1514118"/>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05546" y="1497020"/>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357946" y="1649420"/>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55126" y="340570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728489" y="2173529"/>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567510" y="2179815"/>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088831" y="2245639"/>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27216" y="2451162"/>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093398" y="3101309"/>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5505" y="1528584"/>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72137" y="214304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16720" y="700088"/>
            <a:ext cx="3454983" cy="147732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Procedure</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1. For each time series, find its </a:t>
            </a:r>
            <a:r>
              <a:rPr lang="en-US" sz="1000" u="sng" dirty="0">
                <a:latin typeface="Arial" panose="020B0604020202020204" pitchFamily="34" charset="0"/>
                <a:cs typeface="Arial" panose="020B0604020202020204" pitchFamily="34" charset="0"/>
              </a:rPr>
              <a:t>change points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2. Using past behavior, </a:t>
            </a:r>
            <a:r>
              <a:rPr lang="en-US" sz="1000" u="sng" dirty="0">
                <a:latin typeface="Arial" panose="020B0604020202020204" pitchFamily="34" charset="0"/>
                <a:cs typeface="Arial" panose="020B0604020202020204" pitchFamily="34" charset="0"/>
              </a:rPr>
              <a:t>dynamically filter</a:t>
            </a:r>
            <a:r>
              <a:rPr lang="en-US" sz="1000" dirty="0">
                <a:latin typeface="Arial" panose="020B0604020202020204" pitchFamily="34" charset="0"/>
                <a:cs typeface="Arial" panose="020B0604020202020204" pitchFamily="34" charset="0"/>
              </a:rPr>
              <a:t> change points </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3. Find an area with a higher </a:t>
            </a:r>
            <a:r>
              <a:rPr lang="en-US" sz="1000" u="sng" dirty="0">
                <a:latin typeface="Arial" panose="020B0604020202020204" pitchFamily="34" charset="0"/>
                <a:cs typeface="Arial" panose="020B0604020202020204" pitchFamily="34" charset="0"/>
              </a:rPr>
              <a:t>change density</a:t>
            </a:r>
            <a:r>
              <a:rPr lang="en-US" sz="1000" dirty="0">
                <a:latin typeface="Arial" panose="020B0604020202020204" pitchFamily="34" charset="0"/>
                <a:cs typeface="Arial" panose="020B0604020202020204" pitchFamily="34" charset="0"/>
              </a:rPr>
              <a:t> of change points across the various time series (</a:t>
            </a:r>
            <a:r>
              <a:rPr lang="en-US" sz="1000" i="1" dirty="0">
                <a:latin typeface="Arial" panose="020B0604020202020204" pitchFamily="34" charset="0"/>
                <a:cs typeface="Arial" panose="020B0604020202020204" pitchFamily="34" charset="0"/>
              </a:rPr>
              <a:t>consensus</a:t>
            </a:r>
            <a:r>
              <a:rPr lang="en-US" sz="1000" dirty="0">
                <a:latin typeface="Arial" panose="020B0604020202020204" pitchFamily="34" charset="0"/>
                <a:cs typeface="Arial" panose="020B0604020202020204" pitchFamily="34" charset="0"/>
              </a:rPr>
              <a:t>)</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The presence of such an area is attributed to an hypervisor failure if it has not occurred in the recent past (</a:t>
            </a:r>
            <a:r>
              <a:rPr lang="en-US" sz="1000" i="1" dirty="0">
                <a:latin typeface="Arial" panose="020B0604020202020204" pitchFamily="34" charset="0"/>
                <a:cs typeface="Arial" panose="020B0604020202020204" pitchFamily="34" charset="0"/>
              </a:rPr>
              <a:t>distinctiveness </a:t>
            </a:r>
            <a:r>
              <a:rPr lang="en-US" sz="1000" dirty="0">
                <a:latin typeface="Arial" panose="020B0604020202020204" pitchFamily="34" charset="0"/>
                <a:cs typeface="Arial" panose="020B0604020202020204" pitchFamily="34" charset="0"/>
              </a:rPr>
              <a:t>and </a:t>
            </a:r>
            <a:r>
              <a:rPr lang="en-US" sz="1000" i="1" dirty="0">
                <a:latin typeface="Arial" panose="020B0604020202020204" pitchFamily="34" charset="0"/>
                <a:cs typeface="Arial" panose="020B0604020202020204" pitchFamily="34" charset="0"/>
              </a:rPr>
              <a:t>consistency</a:t>
            </a:r>
            <a:r>
              <a:rPr lang="en-US" sz="1000" dirty="0">
                <a:latin typeface="Arial" panose="020B0604020202020204" pitchFamily="34" charset="0"/>
                <a:cs typeface="Arial" panose="020B0604020202020204" pitchFamily="34" charset="0"/>
              </a:rPr>
              <a:t>)</a:t>
            </a:r>
          </a:p>
        </p:txBody>
      </p:sp>
      <p:sp>
        <p:nvSpPr>
          <p:cNvPr id="4" name="Rectangle 3"/>
          <p:cNvSpPr/>
          <p:nvPr/>
        </p:nvSpPr>
        <p:spPr>
          <a:xfrm>
            <a:off x="4973757" y="1150203"/>
            <a:ext cx="395288" cy="3133725"/>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803391" y="272738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022466" y="316553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017B4B5-BC69-F343-9756-1CDE002B1A14}"/>
              </a:ext>
            </a:extLst>
          </p:cNvPr>
          <p:cNvGrpSpPr/>
          <p:nvPr/>
        </p:nvGrpSpPr>
        <p:grpSpPr>
          <a:xfrm>
            <a:off x="3920768" y="1912043"/>
            <a:ext cx="248786" cy="230832"/>
            <a:chOff x="1628153" y="1789531"/>
            <a:chExt cx="276458" cy="256507"/>
          </a:xfrm>
        </p:grpSpPr>
        <p:sp>
          <p:nvSpPr>
            <p:cNvPr id="31" name="Oval 30">
              <a:extLst>
                <a:ext uri="{FF2B5EF4-FFF2-40B4-BE49-F238E27FC236}">
                  <a16:creationId xmlns:a16="http://schemas.microsoft.com/office/drawing/2014/main" id="{9C1039CE-86CD-8148-8829-3720E9D0477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TextBox 31">
              <a:extLst>
                <a:ext uri="{FF2B5EF4-FFF2-40B4-BE49-F238E27FC236}">
                  <a16:creationId xmlns:a16="http://schemas.microsoft.com/office/drawing/2014/main" id="{794E86BE-09D4-E440-ABDE-E3AFDCC2957D}"/>
                </a:ext>
              </a:extLst>
            </p:cNvPr>
            <p:cNvSpPr txBox="1"/>
            <p:nvPr/>
          </p:nvSpPr>
          <p:spPr>
            <a:xfrm>
              <a:off x="1628153"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33" name="Group 32">
            <a:extLst>
              <a:ext uri="{FF2B5EF4-FFF2-40B4-BE49-F238E27FC236}">
                <a16:creationId xmlns:a16="http://schemas.microsoft.com/office/drawing/2014/main" id="{782400D0-FC48-B447-A0E7-BB7FA12AB7C0}"/>
              </a:ext>
            </a:extLst>
          </p:cNvPr>
          <p:cNvGrpSpPr/>
          <p:nvPr/>
        </p:nvGrpSpPr>
        <p:grpSpPr>
          <a:xfrm>
            <a:off x="5058147" y="854908"/>
            <a:ext cx="248786" cy="230832"/>
            <a:chOff x="1633110" y="1789531"/>
            <a:chExt cx="276458" cy="256507"/>
          </a:xfrm>
        </p:grpSpPr>
        <p:sp>
          <p:nvSpPr>
            <p:cNvPr id="34" name="Oval 33">
              <a:extLst>
                <a:ext uri="{FF2B5EF4-FFF2-40B4-BE49-F238E27FC236}">
                  <a16:creationId xmlns:a16="http://schemas.microsoft.com/office/drawing/2014/main" id="{F69820E8-16C8-5A4E-A035-3E85EC389F5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TextBox 34">
              <a:extLst>
                <a:ext uri="{FF2B5EF4-FFF2-40B4-BE49-F238E27FC236}">
                  <a16:creationId xmlns:a16="http://schemas.microsoft.com/office/drawing/2014/main" id="{21C8BE34-C453-B54B-B839-EF152677065C}"/>
                </a:ext>
              </a:extLst>
            </p:cNvPr>
            <p:cNvSpPr txBox="1"/>
            <p:nvPr/>
          </p:nvSpPr>
          <p:spPr>
            <a:xfrm>
              <a:off x="1633110"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cxnSp>
        <p:nvCxnSpPr>
          <p:cNvPr id="36" name="Elbow Connector 35"/>
          <p:cNvCxnSpPr>
            <a:stCxn id="32" idx="3"/>
          </p:cNvCxnSpPr>
          <p:nvPr/>
        </p:nvCxnSpPr>
        <p:spPr>
          <a:xfrm>
            <a:off x="4169554" y="2027459"/>
            <a:ext cx="915401" cy="133647"/>
          </a:xfrm>
          <a:prstGeom prst="straightConnector1">
            <a:avLst/>
          </a:prstGeom>
          <a:ln>
            <a:solidFill>
              <a:schemeClr val="tx1"/>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Elbow Connector 35"/>
          <p:cNvCxnSpPr>
            <a:stCxn id="32" idx="3"/>
          </p:cNvCxnSpPr>
          <p:nvPr/>
        </p:nvCxnSpPr>
        <p:spPr>
          <a:xfrm flipV="1">
            <a:off x="4169554" y="1844412"/>
            <a:ext cx="928783" cy="183047"/>
          </a:xfrm>
          <a:prstGeom prst="straightConnector1">
            <a:avLst/>
          </a:prstGeom>
          <a:ln>
            <a:solidFill>
              <a:schemeClr val="tx1"/>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4501689" y="1150203"/>
            <a:ext cx="395288" cy="3133725"/>
          </a:xfrm>
          <a:prstGeom prst="rect">
            <a:avLst/>
          </a:prstGeom>
          <a:solidFill>
            <a:srgbClr val="0099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017B4B5-BC69-F343-9756-1CDE002B1A14}"/>
              </a:ext>
            </a:extLst>
          </p:cNvPr>
          <p:cNvGrpSpPr/>
          <p:nvPr/>
        </p:nvGrpSpPr>
        <p:grpSpPr>
          <a:xfrm>
            <a:off x="4577202" y="854908"/>
            <a:ext cx="248786" cy="230832"/>
            <a:chOff x="1628153" y="1789531"/>
            <a:chExt cx="276458" cy="256507"/>
          </a:xfrm>
        </p:grpSpPr>
        <p:sp>
          <p:nvSpPr>
            <p:cNvPr id="44" name="Oval 43">
              <a:extLst>
                <a:ext uri="{FF2B5EF4-FFF2-40B4-BE49-F238E27FC236}">
                  <a16:creationId xmlns:a16="http://schemas.microsoft.com/office/drawing/2014/main" id="{9C1039CE-86CD-8148-8829-3720E9D0477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TextBox 44">
              <a:extLst>
                <a:ext uri="{FF2B5EF4-FFF2-40B4-BE49-F238E27FC236}">
                  <a16:creationId xmlns:a16="http://schemas.microsoft.com/office/drawing/2014/main" id="{794E86BE-09D4-E440-ABDE-E3AFDCC2957D}"/>
                </a:ext>
              </a:extLst>
            </p:cNvPr>
            <p:cNvSpPr txBox="1"/>
            <p:nvPr/>
          </p:nvSpPr>
          <p:spPr>
            <a:xfrm>
              <a:off x="1628153"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49" name="Group 48">
            <a:extLst>
              <a:ext uri="{FF2B5EF4-FFF2-40B4-BE49-F238E27FC236}">
                <a16:creationId xmlns:a16="http://schemas.microsoft.com/office/drawing/2014/main" id="{8017B4B5-BC69-F343-9756-1CDE002B1A14}"/>
              </a:ext>
            </a:extLst>
          </p:cNvPr>
          <p:cNvGrpSpPr/>
          <p:nvPr/>
        </p:nvGrpSpPr>
        <p:grpSpPr>
          <a:xfrm>
            <a:off x="406076" y="884156"/>
            <a:ext cx="248786" cy="230832"/>
            <a:chOff x="1628153" y="1789531"/>
            <a:chExt cx="276458" cy="256507"/>
          </a:xfrm>
        </p:grpSpPr>
        <p:sp>
          <p:nvSpPr>
            <p:cNvPr id="50" name="Oval 49">
              <a:extLst>
                <a:ext uri="{FF2B5EF4-FFF2-40B4-BE49-F238E27FC236}">
                  <a16:creationId xmlns:a16="http://schemas.microsoft.com/office/drawing/2014/main" id="{9C1039CE-86CD-8148-8829-3720E9D0477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TextBox 50">
              <a:extLst>
                <a:ext uri="{FF2B5EF4-FFF2-40B4-BE49-F238E27FC236}">
                  <a16:creationId xmlns:a16="http://schemas.microsoft.com/office/drawing/2014/main" id="{794E86BE-09D4-E440-ABDE-E3AFDCC2957D}"/>
                </a:ext>
              </a:extLst>
            </p:cNvPr>
            <p:cNvSpPr txBox="1"/>
            <p:nvPr/>
          </p:nvSpPr>
          <p:spPr>
            <a:xfrm>
              <a:off x="1628153"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52" name="Group 51">
            <a:extLst>
              <a:ext uri="{FF2B5EF4-FFF2-40B4-BE49-F238E27FC236}">
                <a16:creationId xmlns:a16="http://schemas.microsoft.com/office/drawing/2014/main" id="{782400D0-FC48-B447-A0E7-BB7FA12AB7C0}"/>
              </a:ext>
            </a:extLst>
          </p:cNvPr>
          <p:cNvGrpSpPr/>
          <p:nvPr/>
        </p:nvGrpSpPr>
        <p:grpSpPr>
          <a:xfrm>
            <a:off x="406076" y="1080418"/>
            <a:ext cx="248786" cy="230832"/>
            <a:chOff x="1633110" y="1789531"/>
            <a:chExt cx="276458" cy="256507"/>
          </a:xfrm>
        </p:grpSpPr>
        <p:sp>
          <p:nvSpPr>
            <p:cNvPr id="53" name="Oval 52">
              <a:extLst>
                <a:ext uri="{FF2B5EF4-FFF2-40B4-BE49-F238E27FC236}">
                  <a16:creationId xmlns:a16="http://schemas.microsoft.com/office/drawing/2014/main" id="{F69820E8-16C8-5A4E-A035-3E85EC389F5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TextBox 53">
              <a:extLst>
                <a:ext uri="{FF2B5EF4-FFF2-40B4-BE49-F238E27FC236}">
                  <a16:creationId xmlns:a16="http://schemas.microsoft.com/office/drawing/2014/main" id="{21C8BE34-C453-B54B-B839-EF152677065C}"/>
                </a:ext>
              </a:extLst>
            </p:cNvPr>
            <p:cNvSpPr txBox="1"/>
            <p:nvPr/>
          </p:nvSpPr>
          <p:spPr>
            <a:xfrm>
              <a:off x="1633110"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55" name="Group 54">
            <a:extLst>
              <a:ext uri="{FF2B5EF4-FFF2-40B4-BE49-F238E27FC236}">
                <a16:creationId xmlns:a16="http://schemas.microsoft.com/office/drawing/2014/main" id="{8017B4B5-BC69-F343-9756-1CDE002B1A14}"/>
              </a:ext>
            </a:extLst>
          </p:cNvPr>
          <p:cNvGrpSpPr/>
          <p:nvPr/>
        </p:nvGrpSpPr>
        <p:grpSpPr>
          <a:xfrm>
            <a:off x="406076" y="1276679"/>
            <a:ext cx="248786" cy="230832"/>
            <a:chOff x="1628153" y="1789531"/>
            <a:chExt cx="276458" cy="256507"/>
          </a:xfrm>
        </p:grpSpPr>
        <p:sp>
          <p:nvSpPr>
            <p:cNvPr id="56" name="Oval 55">
              <a:extLst>
                <a:ext uri="{FF2B5EF4-FFF2-40B4-BE49-F238E27FC236}">
                  <a16:creationId xmlns:a16="http://schemas.microsoft.com/office/drawing/2014/main" id="{9C1039CE-86CD-8148-8829-3720E9D0477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TextBox 56">
              <a:extLst>
                <a:ext uri="{FF2B5EF4-FFF2-40B4-BE49-F238E27FC236}">
                  <a16:creationId xmlns:a16="http://schemas.microsoft.com/office/drawing/2014/main" id="{794E86BE-09D4-E440-ABDE-E3AFDCC2957D}"/>
                </a:ext>
              </a:extLst>
            </p:cNvPr>
            <p:cNvSpPr txBox="1"/>
            <p:nvPr/>
          </p:nvSpPr>
          <p:spPr>
            <a:xfrm>
              <a:off x="1628153" y="1789531"/>
              <a:ext cx="276458" cy="256507"/>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sp>
        <p:nvSpPr>
          <p:cNvPr id="58" name="Rectangle 57"/>
          <p:cNvSpPr/>
          <p:nvPr/>
        </p:nvSpPr>
        <p:spPr>
          <a:xfrm>
            <a:off x="4851338" y="4342905"/>
            <a:ext cx="594918" cy="307777"/>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Current behavior</a:t>
            </a:r>
            <a:endParaRPr lang="en-US" sz="600" b="1" dirty="0">
              <a:solidFill>
                <a:srgbClr val="000000"/>
              </a:solidFill>
              <a:latin typeface="Arial" panose="020B0604020202020204" pitchFamily="34" charset="0"/>
              <a:ea typeface="Arial" charset="0"/>
              <a:cs typeface="Arial" panose="020B0604020202020204" pitchFamily="34" charset="0"/>
            </a:endParaRPr>
          </a:p>
        </p:txBody>
      </p:sp>
      <p:sp>
        <p:nvSpPr>
          <p:cNvPr id="59" name="Rectangle 58"/>
          <p:cNvSpPr/>
          <p:nvPr/>
        </p:nvSpPr>
        <p:spPr>
          <a:xfrm>
            <a:off x="8098492" y="4361490"/>
            <a:ext cx="537012" cy="246221"/>
          </a:xfrm>
          <a:prstGeom prst="rect">
            <a:avLst/>
          </a:prstGeom>
        </p:spPr>
        <p:txBody>
          <a:bodyPr wrap="square">
            <a:spAutoFit/>
          </a:bodyPr>
          <a:lstStyle/>
          <a:p>
            <a:pPr algn="ctr"/>
            <a:r>
              <a:rPr lang="en-US" sz="500" b="1" dirty="0">
                <a:solidFill>
                  <a:srgbClr val="262E32"/>
                </a:solidFill>
                <a:latin typeface="Arial" panose="020B0604020202020204" pitchFamily="34" charset="0"/>
                <a:ea typeface="Arial" charset="0"/>
                <a:cs typeface="Arial" panose="020B0604020202020204" pitchFamily="34" charset="0"/>
              </a:rPr>
              <a:t>Current behavior</a:t>
            </a:r>
            <a:endParaRPr lang="en-US" sz="400" b="1" dirty="0">
              <a:solidFill>
                <a:srgbClr val="000000"/>
              </a:solidFill>
              <a:latin typeface="Arial" panose="020B0604020202020204" pitchFamily="34" charset="0"/>
              <a:ea typeface="Arial" charset="0"/>
              <a:cs typeface="Arial" panose="020B0604020202020204" pitchFamily="34" charset="0"/>
            </a:endParaRPr>
          </a:p>
        </p:txBody>
      </p:sp>
      <p:sp>
        <p:nvSpPr>
          <p:cNvPr id="60" name="Rectangle 59"/>
          <p:cNvSpPr/>
          <p:nvPr/>
        </p:nvSpPr>
        <p:spPr>
          <a:xfrm>
            <a:off x="4365889" y="4342905"/>
            <a:ext cx="594918" cy="307777"/>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Past</a:t>
            </a:r>
          </a:p>
          <a:p>
            <a:pPr algn="ctr"/>
            <a:r>
              <a:rPr lang="en-US" sz="700" b="1" dirty="0">
                <a:solidFill>
                  <a:srgbClr val="262E32"/>
                </a:solidFill>
                <a:latin typeface="Arial" panose="020B0604020202020204" pitchFamily="34" charset="0"/>
                <a:ea typeface="Arial" charset="0"/>
                <a:cs typeface="Arial" panose="020B0604020202020204" pitchFamily="34" charset="0"/>
              </a:rPr>
              <a:t>behavior</a:t>
            </a:r>
            <a:endParaRPr lang="en-US" sz="600" b="1" dirty="0">
              <a:solidFill>
                <a:srgbClr val="000000"/>
              </a:solidFill>
              <a:latin typeface="Arial" panose="020B0604020202020204" pitchFamily="34" charset="0"/>
              <a:ea typeface="Arial" charset="0"/>
              <a:cs typeface="Arial" panose="020B0604020202020204" pitchFamily="34" charset="0"/>
            </a:endParaRPr>
          </a:p>
        </p:txBody>
      </p:sp>
      <p:sp>
        <p:nvSpPr>
          <p:cNvPr id="61" name="Rectangle 60"/>
          <p:cNvSpPr/>
          <p:nvPr/>
        </p:nvSpPr>
        <p:spPr>
          <a:xfrm>
            <a:off x="1319530" y="2575679"/>
            <a:ext cx="1217930"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1. Find Change Points</a:t>
            </a:r>
          </a:p>
        </p:txBody>
      </p:sp>
      <p:sp>
        <p:nvSpPr>
          <p:cNvPr id="62" name="Rectangle 61"/>
          <p:cNvSpPr/>
          <p:nvPr/>
        </p:nvSpPr>
        <p:spPr>
          <a:xfrm>
            <a:off x="1319530" y="3029069"/>
            <a:ext cx="1217930"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2. Dynamic Filtering</a:t>
            </a:r>
          </a:p>
        </p:txBody>
      </p:sp>
      <p:cxnSp>
        <p:nvCxnSpPr>
          <p:cNvPr id="63" name="Elbow Connector 62"/>
          <p:cNvCxnSpPr>
            <a:stCxn id="64" idx="2"/>
            <a:endCxn id="61" idx="1"/>
          </p:cNvCxnSpPr>
          <p:nvPr/>
        </p:nvCxnSpPr>
        <p:spPr>
          <a:xfrm rot="16200000" flipH="1">
            <a:off x="1096299" y="2516277"/>
            <a:ext cx="178415" cy="268047"/>
          </a:xfrm>
          <a:prstGeom prst="bentConnector2">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4" name="TextBox 63"/>
          <p:cNvSpPr txBox="1"/>
          <p:nvPr/>
        </p:nvSpPr>
        <p:spPr>
          <a:xfrm>
            <a:off x="618335" y="2345650"/>
            <a:ext cx="866296"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For each VM</a:t>
            </a:r>
          </a:p>
        </p:txBody>
      </p:sp>
      <p:cxnSp>
        <p:nvCxnSpPr>
          <p:cNvPr id="65" name="Elbow Connector 109"/>
          <p:cNvCxnSpPr>
            <a:stCxn id="61" idx="2"/>
            <a:endCxn id="62" idx="0"/>
          </p:cNvCxnSpPr>
          <p:nvPr/>
        </p:nvCxnSpPr>
        <p:spPr>
          <a:xfrm>
            <a:off x="1928495" y="2903339"/>
            <a:ext cx="0" cy="125730"/>
          </a:xfrm>
          <a:prstGeom prst="straightConnector1">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1319530" y="3482459"/>
            <a:ext cx="1217930"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3. Evaluate Density Change</a:t>
            </a:r>
          </a:p>
        </p:txBody>
      </p:sp>
      <p:cxnSp>
        <p:nvCxnSpPr>
          <p:cNvPr id="67" name="Elbow Connector 109"/>
          <p:cNvCxnSpPr>
            <a:stCxn id="62" idx="2"/>
            <a:endCxn id="66" idx="0"/>
          </p:cNvCxnSpPr>
          <p:nvPr/>
        </p:nvCxnSpPr>
        <p:spPr>
          <a:xfrm>
            <a:off x="1928495" y="3356729"/>
            <a:ext cx="0" cy="125730"/>
          </a:xfrm>
          <a:prstGeom prst="straightConnector1">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8" name="Flowchart: Terminator 67"/>
          <p:cNvSpPr/>
          <p:nvPr/>
        </p:nvSpPr>
        <p:spPr>
          <a:xfrm>
            <a:off x="1696853" y="3955768"/>
            <a:ext cx="463285" cy="145178"/>
          </a:xfrm>
          <a:prstGeom prst="flowChartTerminator">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Arial" panose="020B0604020202020204" pitchFamily="34" charset="0"/>
                <a:cs typeface="Arial" panose="020B0604020202020204" pitchFamily="34" charset="0"/>
              </a:rPr>
              <a:t>end</a:t>
            </a:r>
          </a:p>
        </p:txBody>
      </p:sp>
      <p:sp>
        <p:nvSpPr>
          <p:cNvPr id="69" name="Flowchart: Terminator 68"/>
          <p:cNvSpPr/>
          <p:nvPr/>
        </p:nvSpPr>
        <p:spPr>
          <a:xfrm>
            <a:off x="1696853" y="2266188"/>
            <a:ext cx="463285" cy="145178"/>
          </a:xfrm>
          <a:prstGeom prst="flowChartTerminator">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Arial" panose="020B0604020202020204" pitchFamily="34" charset="0"/>
                <a:cs typeface="Arial" panose="020B0604020202020204" pitchFamily="34" charset="0"/>
              </a:rPr>
              <a:t>start</a:t>
            </a:r>
          </a:p>
        </p:txBody>
      </p:sp>
      <p:cxnSp>
        <p:nvCxnSpPr>
          <p:cNvPr id="70" name="Elbow Connector 109"/>
          <p:cNvCxnSpPr>
            <a:stCxn id="66" idx="2"/>
            <a:endCxn id="68" idx="0"/>
          </p:cNvCxnSpPr>
          <p:nvPr/>
        </p:nvCxnSpPr>
        <p:spPr>
          <a:xfrm>
            <a:off x="1928495" y="3810119"/>
            <a:ext cx="1" cy="145649"/>
          </a:xfrm>
          <a:prstGeom prst="straightConnector1">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1" name="Elbow Connector 109"/>
          <p:cNvCxnSpPr>
            <a:stCxn id="69" idx="2"/>
            <a:endCxn id="61" idx="0"/>
          </p:cNvCxnSpPr>
          <p:nvPr/>
        </p:nvCxnSpPr>
        <p:spPr>
          <a:xfrm flipH="1">
            <a:off x="1928495" y="2411366"/>
            <a:ext cx="1" cy="164313"/>
          </a:xfrm>
          <a:prstGeom prst="straightConnector1">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2" name="Oval 71"/>
          <p:cNvSpPr/>
          <p:nvPr/>
        </p:nvSpPr>
        <p:spPr>
          <a:xfrm>
            <a:off x="4753432" y="2180172"/>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558170" y="2184934"/>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562933" y="1856321"/>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605796" y="3575583"/>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662945" y="3904196"/>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424975" y="4146054"/>
            <a:ext cx="3454983" cy="707886"/>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Challenges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Parameter selection</a:t>
            </a:r>
          </a:p>
          <a:p>
            <a:pPr marL="358775"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thresholds, window size (3), … </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Requires a set of online algorithms</a:t>
            </a:r>
          </a:p>
        </p:txBody>
      </p:sp>
    </p:spTree>
    <p:extLst>
      <p:ext uri="{BB962C8B-B14F-4D97-AF65-F5344CB8AC3E}">
        <p14:creationId xmlns:p14="http://schemas.microsoft.com/office/powerpoint/2010/main" val="15545237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l="36995" t="30751" r="27548" b="59176"/>
          <a:stretch/>
        </p:blipFill>
        <p:spPr>
          <a:xfrm>
            <a:off x="4548380" y="1640420"/>
            <a:ext cx="3865369" cy="671021"/>
          </a:xfrm>
          <a:prstGeom prst="rect">
            <a:avLst/>
          </a:prstGeom>
        </p:spPr>
      </p:pic>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Change Point detection</a:t>
            </a:r>
            <a:endParaRPr lang="en-US" sz="1400" b="0" dirty="0"/>
          </a:p>
        </p:txBody>
      </p:sp>
      <p:sp>
        <p:nvSpPr>
          <p:cNvPr id="92" name="TextBox 91">
            <a:extLst>
              <a:ext uri="{FF2B5EF4-FFF2-40B4-BE49-F238E27FC236}">
                <a16:creationId xmlns:a16="http://schemas.microsoft.com/office/drawing/2014/main" id="{D10848F7-8E21-2441-86C5-AB97C61D7F0F}"/>
              </a:ext>
            </a:extLst>
          </p:cNvPr>
          <p:cNvSpPr txBox="1"/>
          <p:nvPr/>
        </p:nvSpPr>
        <p:spPr>
          <a:xfrm>
            <a:off x="402590" y="700088"/>
            <a:ext cx="8376754"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Moving Z-score</a:t>
            </a:r>
            <a:r>
              <a:rPr lang="en-US" sz="1000" dirty="0">
                <a:latin typeface="Arial" panose="020B0604020202020204" pitchFamily="34" charset="0"/>
                <a:cs typeface="Arial" panose="020B0604020202020204" pitchFamily="34" charset="0"/>
              </a:rPr>
              <a:t>. Score outliers in a univariate and sequential dataset, i.e., a time series. Fits a moving average to a univariate time series and identifies points that are far from the fitted curve.</a:t>
            </a:r>
          </a:p>
        </p:txBody>
      </p:sp>
      <p:pic>
        <p:nvPicPr>
          <p:cNvPr id="2" name="Picture 1"/>
          <p:cNvPicPr>
            <a:picLocks noChangeAspect="1"/>
          </p:cNvPicPr>
          <p:nvPr/>
        </p:nvPicPr>
        <p:blipFill>
          <a:blip r:embed="rId3"/>
          <a:stretch>
            <a:fillRect/>
          </a:stretch>
        </p:blipFill>
        <p:spPr>
          <a:xfrm>
            <a:off x="4454060" y="3316587"/>
            <a:ext cx="962838" cy="418625"/>
          </a:xfrm>
          <a:prstGeom prst="rect">
            <a:avLst/>
          </a:prstGeom>
        </p:spPr>
      </p:pic>
      <p:pic>
        <p:nvPicPr>
          <p:cNvPr id="4" name="Picture 3"/>
          <p:cNvPicPr>
            <a:picLocks noChangeAspect="1"/>
          </p:cNvPicPr>
          <p:nvPr/>
        </p:nvPicPr>
        <p:blipFill rotWithShape="1">
          <a:blip r:embed="rId4"/>
          <a:srcRect l="17352" r="13724" b="54719"/>
          <a:stretch/>
        </p:blipFill>
        <p:spPr>
          <a:xfrm>
            <a:off x="7502526" y="3294638"/>
            <a:ext cx="1054100" cy="46252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02590" y="2874902"/>
                <a:ext cx="3022600" cy="1631216"/>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Approach</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The moving Z-score for a data point </a:t>
                </a:r>
                <a14:m>
                  <m:oMath xmlns:m="http://schemas.openxmlformats.org/officeDocument/2006/math">
                    <m:sSub>
                      <m:sSubPr>
                        <m:ctrlPr>
                          <a:rPr lang="en-US" sz="1000" i="1">
                            <a:latin typeface="Cambria Math" panose="02040503050406030204" pitchFamily="18" charset="0"/>
                            <a:cs typeface="Arial" panose="020B0604020202020204" pitchFamily="34" charset="0"/>
                          </a:rPr>
                        </m:ctrlPr>
                      </m:sSubPr>
                      <m:e>
                        <m:r>
                          <a:rPr lang="en-US" sz="1000" b="0" i="1" smtClean="0">
                            <a:latin typeface="Cambria Math" panose="02040503050406030204" pitchFamily="18" charset="0"/>
                            <a:cs typeface="Arial" panose="020B0604020202020204" pitchFamily="34" charset="0"/>
                          </a:rPr>
                          <m:t>𝑥</m:t>
                        </m:r>
                      </m:e>
                      <m:sub>
                        <m:r>
                          <a:rPr lang="en-US" sz="1000" b="0" i="1" smtClean="0">
                            <a:latin typeface="Cambria Math" panose="02040503050406030204" pitchFamily="18" charset="0"/>
                            <a:cs typeface="Arial" panose="020B0604020202020204" pitchFamily="34" charset="0"/>
                          </a:rPr>
                          <m:t>𝑡</m:t>
                        </m:r>
                      </m:sub>
                    </m:sSub>
                  </m:oMath>
                </a14:m>
                <a:r>
                  <a:rPr lang="en-US" sz="1000" dirty="0">
                    <a:latin typeface="Arial" panose="020B0604020202020204" pitchFamily="34" charset="0"/>
                    <a:cs typeface="Arial" panose="020B0604020202020204" pitchFamily="34" charset="0"/>
                  </a:rPr>
                  <a:t> is simply the value of </a:t>
                </a:r>
                <a14:m>
                  <m:oMath xmlns:m="http://schemas.openxmlformats.org/officeDocument/2006/math">
                    <m:sSub>
                      <m:sSubPr>
                        <m:ctrlPr>
                          <a:rPr lang="en-US" sz="1000" i="1">
                            <a:latin typeface="Cambria Math" panose="02040503050406030204" pitchFamily="18" charset="0"/>
                            <a:cs typeface="Arial" panose="020B0604020202020204" pitchFamily="34" charset="0"/>
                          </a:rPr>
                        </m:ctrlPr>
                      </m:sSubPr>
                      <m:e>
                        <m:r>
                          <a:rPr lang="en-US" sz="1000" i="1">
                            <a:latin typeface="Cambria Math" panose="02040503050406030204" pitchFamily="18" charset="0"/>
                            <a:cs typeface="Arial" panose="020B0604020202020204" pitchFamily="34" charset="0"/>
                          </a:rPr>
                          <m:t>𝑥</m:t>
                        </m:r>
                      </m:e>
                      <m:sub>
                        <m:r>
                          <a:rPr lang="en-US" sz="1000" i="1">
                            <a:latin typeface="Cambria Math" panose="02040503050406030204" pitchFamily="18" charset="0"/>
                            <a:cs typeface="Arial" panose="020B0604020202020204" pitchFamily="34" charset="0"/>
                          </a:rPr>
                          <m:t>𝑡</m:t>
                        </m:r>
                      </m:sub>
                    </m:sSub>
                  </m:oMath>
                </a14:m>
                <a:r>
                  <a:rPr lang="en-US" sz="1000" dirty="0">
                    <a:latin typeface="Arial" panose="020B0604020202020204" pitchFamily="34" charset="0"/>
                    <a:cs typeface="Arial" panose="020B0604020202020204" pitchFamily="34" charset="0"/>
                  </a:rPr>
                  <a:t> standardized by subtracting the moving mean just prior to time </a:t>
                </a:r>
                <a14:m>
                  <m:oMath xmlns:m="http://schemas.openxmlformats.org/officeDocument/2006/math">
                    <m:r>
                      <a:rPr lang="en-US" sz="1000" i="1" dirty="0">
                        <a:latin typeface="Cambria Math" panose="02040503050406030204" pitchFamily="18" charset="0"/>
                        <a:cs typeface="Arial" panose="020B0604020202020204" pitchFamily="34" charset="0"/>
                      </a:rPr>
                      <m:t>𝑡</m:t>
                    </m:r>
                  </m:oMath>
                </a14:m>
                <a:r>
                  <a:rPr lang="en-US" sz="1000" dirty="0">
                    <a:latin typeface="Arial" panose="020B0604020202020204" pitchFamily="34" charset="0"/>
                    <a:cs typeface="Arial" panose="020B0604020202020204" pitchFamily="34" charset="0"/>
                  </a:rPr>
                  <a:t> and dividing by the moving standard deviation just prior to </a:t>
                </a:r>
                <a14:m>
                  <m:oMath xmlns:m="http://schemas.openxmlformats.org/officeDocument/2006/math">
                    <m:r>
                      <a:rPr lang="en-US" sz="1000" b="0" i="1" dirty="0" smtClean="0">
                        <a:latin typeface="Cambria Math" panose="02040503050406030204" pitchFamily="18" charset="0"/>
                        <a:cs typeface="Arial" panose="020B0604020202020204" pitchFamily="34" charset="0"/>
                      </a:rPr>
                      <m:t>𝑡</m:t>
                    </m:r>
                  </m:oMath>
                </a14:m>
                <a:endParaRPr lang="en-US" sz="1000" b="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We use a variation of Z-score, by sampling the short window instead of using only data point </a:t>
                </a:r>
                <a14:m>
                  <m:oMath xmlns:m="http://schemas.openxmlformats.org/officeDocument/2006/math">
                    <m:sSub>
                      <m:sSubPr>
                        <m:ctrlPr>
                          <a:rPr lang="en-US" sz="1000" i="1">
                            <a:latin typeface="Cambria Math" panose="02040503050406030204" pitchFamily="18" charset="0"/>
                            <a:cs typeface="Arial" panose="020B0604020202020204" pitchFamily="34" charset="0"/>
                          </a:rPr>
                        </m:ctrlPr>
                      </m:sSubPr>
                      <m:e>
                        <m:r>
                          <a:rPr lang="en-US" sz="1000" i="1">
                            <a:latin typeface="Cambria Math" panose="02040503050406030204" pitchFamily="18" charset="0"/>
                            <a:cs typeface="Arial" panose="020B0604020202020204" pitchFamily="34" charset="0"/>
                          </a:rPr>
                          <m:t>𝑥</m:t>
                        </m:r>
                      </m:e>
                      <m:sub>
                        <m:r>
                          <a:rPr lang="en-US" sz="1000" i="1">
                            <a:latin typeface="Cambria Math" panose="02040503050406030204" pitchFamily="18" charset="0"/>
                            <a:cs typeface="Arial" panose="020B0604020202020204" pitchFamily="34" charset="0"/>
                          </a:rPr>
                          <m:t>𝑡</m:t>
                        </m:r>
                      </m:sub>
                    </m:sSub>
                  </m:oMath>
                </a14:m>
                <a:r>
                  <a:rPr lang="en-US" sz="1000" dirty="0">
                    <a:latin typeface="Arial" panose="020B0604020202020204" pitchFamily="34" charset="0"/>
                    <a:cs typeface="Arial" panose="020B0604020202020204" pitchFamily="34" charset="0"/>
                  </a:rPr>
                  <a:t>, this make the approach more resilient to outliers </a:t>
                </a:r>
              </a:p>
            </p:txBody>
          </p:sp>
        </mc:Choice>
        <mc:Fallback xmlns="">
          <p:sp>
            <p:nvSpPr>
              <p:cNvPr id="8" name="TextBox 7"/>
              <p:cNvSpPr txBox="1">
                <a:spLocks noRot="1" noChangeAspect="1" noMove="1" noResize="1" noEditPoints="1" noAdjustHandles="1" noChangeArrowheads="1" noChangeShapeType="1" noTextEdit="1"/>
              </p:cNvSpPr>
              <p:nvPr/>
            </p:nvSpPr>
            <p:spPr>
              <a:xfrm>
                <a:off x="402590" y="2874902"/>
                <a:ext cx="3022600" cy="1631216"/>
              </a:xfrm>
              <a:prstGeom prst="rect">
                <a:avLst/>
              </a:prstGeom>
              <a:blipFill>
                <a:blip r:embed="rId5"/>
                <a:stretch>
                  <a:fillRect t="-375" b="-749"/>
                </a:stretch>
              </a:blipFill>
            </p:spPr>
            <p:txBody>
              <a:bodyPr/>
              <a:lstStyle/>
              <a:p>
                <a:r>
                  <a:rPr lang="en-US">
                    <a:noFill/>
                  </a:rPr>
                  <a:t> </a:t>
                </a:r>
              </a:p>
            </p:txBody>
          </p:sp>
        </mc:Fallback>
      </mc:AlternateContent>
      <p:sp>
        <p:nvSpPr>
          <p:cNvPr id="105" name="Rectangle 104"/>
          <p:cNvSpPr/>
          <p:nvPr/>
        </p:nvSpPr>
        <p:spPr>
          <a:xfrm>
            <a:off x="5968044" y="1714501"/>
            <a:ext cx="2445706" cy="250826"/>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482516" y="2007871"/>
            <a:ext cx="3946474" cy="250826"/>
          </a:xfrm>
          <a:prstGeom prst="rect">
            <a:avLst/>
          </a:prstGeom>
          <a:solidFill>
            <a:srgbClr val="0099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1C4B5032-D096-6F42-80DA-0D5C5E531D82}"/>
              </a:ext>
            </a:extLst>
          </p:cNvPr>
          <p:cNvSpPr txBox="1"/>
          <p:nvPr/>
        </p:nvSpPr>
        <p:spPr>
          <a:xfrm>
            <a:off x="4496696" y="1422771"/>
            <a:ext cx="3133871" cy="193002"/>
          </a:xfrm>
          <a:prstGeom prst="rect">
            <a:avLst/>
          </a:prstGeom>
          <a:noFill/>
        </p:spPr>
        <p:txBody>
          <a:bodyPr wrap="none" lIns="0" tIns="0" rIns="0" bIns="0" rtlCol="0">
            <a:spAutoFit/>
          </a:bodyPr>
          <a:lstStyle/>
          <a:p>
            <a:pPr fontAlgn="auto">
              <a:lnSpc>
                <a:spcPct val="114000"/>
              </a:lnSpc>
              <a:spcBef>
                <a:spcPts val="0"/>
              </a:spcBef>
              <a:spcAft>
                <a:spcPts val="0"/>
              </a:spcAft>
            </a:pPr>
            <a:r>
              <a:rPr lang="en-US" sz="1100" b="1" dirty="0">
                <a:solidFill>
                  <a:prstClr val="black"/>
                </a:solidFill>
                <a:latin typeface="Arial" panose="020B0604020202020204" pitchFamily="34" charset="0"/>
                <a:ea typeface="+mn-ea"/>
                <a:cs typeface="Arial" panose="020B0604020202020204" pitchFamily="34" charset="0"/>
              </a:rPr>
              <a:t>1. Change Point detector = </a:t>
            </a:r>
            <a:r>
              <a:rPr lang="en-US" sz="1100" b="1" i="1" dirty="0">
                <a:solidFill>
                  <a:prstClr val="black"/>
                </a:solidFill>
                <a:latin typeface="Arial" panose="020B0604020202020204" pitchFamily="34" charset="0"/>
                <a:ea typeface="+mn-ea"/>
                <a:cs typeface="Arial" panose="020B0604020202020204" pitchFamily="34" charset="0"/>
              </a:rPr>
              <a:t>z-score</a:t>
            </a:r>
            <a:r>
              <a:rPr lang="en-US" sz="1100" b="1" dirty="0">
                <a:solidFill>
                  <a:prstClr val="black"/>
                </a:solidFill>
                <a:latin typeface="Arial" panose="020B0604020202020204" pitchFamily="34" charset="0"/>
                <a:ea typeface="+mn-ea"/>
                <a:cs typeface="Arial" panose="020B0604020202020204" pitchFamily="34" charset="0"/>
              </a:rPr>
              <a:t>(long, short)</a:t>
            </a:r>
          </a:p>
        </p:txBody>
      </p:sp>
      <p:sp>
        <p:nvSpPr>
          <p:cNvPr id="118" name="TextBox 117">
            <a:extLst>
              <a:ext uri="{FF2B5EF4-FFF2-40B4-BE49-F238E27FC236}">
                <a16:creationId xmlns:a16="http://schemas.microsoft.com/office/drawing/2014/main" id="{1C4B5032-D096-6F42-80DA-0D5C5E531D82}"/>
              </a:ext>
            </a:extLst>
          </p:cNvPr>
          <p:cNvSpPr txBox="1"/>
          <p:nvPr/>
        </p:nvSpPr>
        <p:spPr>
          <a:xfrm>
            <a:off x="4534796" y="2059041"/>
            <a:ext cx="892873" cy="193002"/>
          </a:xfrm>
          <a:prstGeom prst="rect">
            <a:avLst/>
          </a:prstGeom>
          <a:noFill/>
        </p:spPr>
        <p:txBody>
          <a:bodyPr wrap="none" lIns="0" tIns="0" rIns="0" bIns="0" rtlCol="0">
            <a:spAutoFit/>
          </a:bodyPr>
          <a:lstStyle/>
          <a:p>
            <a:pPr fontAlgn="auto">
              <a:lnSpc>
                <a:spcPct val="114000"/>
              </a:lnSpc>
              <a:spcBef>
                <a:spcPts val="0"/>
              </a:spcBef>
              <a:spcAft>
                <a:spcPts val="0"/>
              </a:spcAft>
            </a:pPr>
            <a:r>
              <a:rPr lang="en-US" sz="1200" dirty="0">
                <a:solidFill>
                  <a:srgbClr val="FF0000"/>
                </a:solidFill>
                <a:latin typeface="Arial" panose="020B0604020202020204" pitchFamily="34" charset="0"/>
                <a:ea typeface="+mn-ea"/>
                <a:cs typeface="Arial" panose="020B0604020202020204" pitchFamily="34" charset="0"/>
              </a:rPr>
              <a:t>Long window</a:t>
            </a:r>
          </a:p>
        </p:txBody>
      </p:sp>
      <p:sp>
        <p:nvSpPr>
          <p:cNvPr id="119" name="TextBox 118">
            <a:extLst>
              <a:ext uri="{FF2B5EF4-FFF2-40B4-BE49-F238E27FC236}">
                <a16:creationId xmlns:a16="http://schemas.microsoft.com/office/drawing/2014/main" id="{1C4B5032-D096-6F42-80DA-0D5C5E531D82}"/>
              </a:ext>
            </a:extLst>
          </p:cNvPr>
          <p:cNvSpPr txBox="1"/>
          <p:nvPr/>
        </p:nvSpPr>
        <p:spPr>
          <a:xfrm>
            <a:off x="6038476" y="1686931"/>
            <a:ext cx="920124" cy="210507"/>
          </a:xfrm>
          <a:prstGeom prst="rect">
            <a:avLst/>
          </a:prstGeom>
          <a:noFill/>
        </p:spPr>
        <p:txBody>
          <a:bodyPr wrap="none" lIns="0" tIns="0" rIns="0" bIns="0" rtlCol="0">
            <a:spAutoFit/>
          </a:bodyPr>
          <a:lstStyle/>
          <a:p>
            <a:pPr fontAlgn="auto">
              <a:lnSpc>
                <a:spcPct val="114000"/>
              </a:lnSpc>
              <a:spcBef>
                <a:spcPts val="0"/>
              </a:spcBef>
              <a:spcAft>
                <a:spcPts val="0"/>
              </a:spcAft>
            </a:pPr>
            <a:r>
              <a:rPr lang="en-US" sz="1200" dirty="0">
                <a:solidFill>
                  <a:srgbClr val="FF0000"/>
                </a:solidFill>
                <a:latin typeface="Arial" panose="020B0604020202020204" pitchFamily="34" charset="0"/>
                <a:ea typeface="+mn-ea"/>
                <a:cs typeface="Arial" panose="020B0604020202020204" pitchFamily="34" charset="0"/>
              </a:rPr>
              <a:t>Short window</a:t>
            </a:r>
          </a:p>
        </p:txBody>
      </p:sp>
      <p:sp>
        <p:nvSpPr>
          <p:cNvPr id="120" name="TextBox 119">
            <a:extLst>
              <a:ext uri="{FF2B5EF4-FFF2-40B4-BE49-F238E27FC236}">
                <a16:creationId xmlns:a16="http://schemas.microsoft.com/office/drawing/2014/main" id="{1C4B5032-D096-6F42-80DA-0D5C5E531D82}"/>
              </a:ext>
            </a:extLst>
          </p:cNvPr>
          <p:cNvSpPr txBox="1"/>
          <p:nvPr/>
        </p:nvSpPr>
        <p:spPr>
          <a:xfrm>
            <a:off x="3833989" y="1863779"/>
            <a:ext cx="439223" cy="215444"/>
          </a:xfrm>
          <a:prstGeom prst="rect">
            <a:avLst/>
          </a:prstGeom>
          <a:noFill/>
        </p:spPr>
        <p:txBody>
          <a:bodyPr wrap="none" lIns="0" tIns="0" rIns="0" bIns="0" rtlCol="0">
            <a:spAutoFit/>
          </a:bodyPr>
          <a:lstStyle/>
          <a:p>
            <a:pPr algn="ctr" fontAlgn="auto">
              <a:spcBef>
                <a:spcPts val="0"/>
              </a:spcBef>
              <a:spcAft>
                <a:spcPts val="0"/>
              </a:spcAft>
            </a:pPr>
            <a:r>
              <a:rPr lang="en-US" sz="700" dirty="0" err="1">
                <a:solidFill>
                  <a:prstClr val="black"/>
                </a:solidFill>
                <a:latin typeface="Arial" panose="020B0604020202020204" pitchFamily="34" charset="0"/>
                <a:ea typeface="+mn-ea"/>
                <a:cs typeface="Arial" panose="020B0604020202020204" pitchFamily="34" charset="0"/>
              </a:rPr>
              <a:t>VMn</a:t>
            </a:r>
            <a:endParaRPr lang="en-US" sz="700" dirty="0">
              <a:solidFill>
                <a:prstClr val="black"/>
              </a:solidFill>
              <a:latin typeface="Arial" panose="020B0604020202020204" pitchFamily="34" charset="0"/>
              <a:ea typeface="+mn-ea"/>
              <a:cs typeface="Arial" panose="020B0604020202020204" pitchFamily="34" charset="0"/>
            </a:endParaRPr>
          </a:p>
          <a:p>
            <a:pPr algn="ctr" fontAlgn="auto">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time-series</a:t>
            </a:r>
          </a:p>
        </p:txBody>
      </p:sp>
      <p:pic>
        <p:nvPicPr>
          <p:cNvPr id="121" name="Picture 120"/>
          <p:cNvPicPr>
            <a:picLocks noChangeAspect="1"/>
          </p:cNvPicPr>
          <p:nvPr/>
        </p:nvPicPr>
        <p:blipFill rotWithShape="1">
          <a:blip r:embed="rId6"/>
          <a:srcRect t="-2491"/>
          <a:stretch/>
        </p:blipFill>
        <p:spPr>
          <a:xfrm>
            <a:off x="5695023" y="3158021"/>
            <a:ext cx="1529377" cy="823866"/>
          </a:xfrm>
          <a:prstGeom prst="rect">
            <a:avLst/>
          </a:prstGeom>
        </p:spPr>
      </p:pic>
      <p:sp>
        <p:nvSpPr>
          <p:cNvPr id="122" name="Oval 121"/>
          <p:cNvSpPr/>
          <p:nvPr/>
        </p:nvSpPr>
        <p:spPr>
          <a:xfrm>
            <a:off x="8371918" y="1814361"/>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3A333346-804D-564B-A450-5768048DFFE3}"/>
              </a:ext>
            </a:extLst>
          </p:cNvPr>
          <p:cNvCxnSpPr>
            <a:cxnSpLocks/>
          </p:cNvCxnSpPr>
          <p:nvPr/>
        </p:nvCxnSpPr>
        <p:spPr>
          <a:xfrm flipV="1">
            <a:off x="4754504" y="1952625"/>
            <a:ext cx="3558440" cy="1416350"/>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7650102" y="3801547"/>
            <a:ext cx="736099" cy="184666"/>
          </a:xfrm>
          <a:prstGeom prst="rect">
            <a:avLst/>
          </a:prstGeom>
        </p:spPr>
        <p:txBody>
          <a:bodyPr wrap="none">
            <a:spAutoFit/>
          </a:bodyPr>
          <a:lstStyle/>
          <a:p>
            <a:r>
              <a:rPr lang="en-US" sz="600" i="1" dirty="0">
                <a:latin typeface="Arial" panose="020B0604020202020204" pitchFamily="34" charset="0"/>
                <a:cs typeface="Arial" panose="020B0604020202020204" pitchFamily="34" charset="0"/>
              </a:rPr>
              <a:t>moving average</a:t>
            </a:r>
            <a:endParaRPr lang="en-US" sz="600" i="1" dirty="0"/>
          </a:p>
        </p:txBody>
      </p:sp>
      <p:sp>
        <p:nvSpPr>
          <p:cNvPr id="125" name="Rectangle 124"/>
          <p:cNvSpPr/>
          <p:nvPr/>
        </p:nvSpPr>
        <p:spPr>
          <a:xfrm>
            <a:off x="5979372" y="3868447"/>
            <a:ext cx="1088760" cy="184666"/>
          </a:xfrm>
          <a:prstGeom prst="rect">
            <a:avLst/>
          </a:prstGeom>
        </p:spPr>
        <p:txBody>
          <a:bodyPr wrap="none">
            <a:spAutoFit/>
          </a:bodyPr>
          <a:lstStyle/>
          <a:p>
            <a:r>
              <a:rPr lang="en-US" sz="600" i="1" dirty="0">
                <a:latin typeface="Arial" panose="020B0604020202020204" pitchFamily="34" charset="0"/>
                <a:cs typeface="Arial" panose="020B0604020202020204" pitchFamily="34" charset="0"/>
              </a:rPr>
              <a:t>moving standard deviation</a:t>
            </a:r>
            <a:endParaRPr lang="en-US" sz="600" i="1" dirty="0"/>
          </a:p>
        </p:txBody>
      </p:sp>
      <p:sp>
        <p:nvSpPr>
          <p:cNvPr id="133" name="TextBox 132"/>
          <p:cNvSpPr txBox="1"/>
          <p:nvPr/>
        </p:nvSpPr>
        <p:spPr>
          <a:xfrm>
            <a:off x="402590" y="1259745"/>
            <a:ext cx="3022600" cy="147732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Change Point techniques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Window-based (e.g., Z-score) O(n)</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PELT (changes in mean, variance of time series) O(n)</a:t>
            </a:r>
          </a:p>
          <a:p>
            <a:pPr marL="171450" indent="-171450">
              <a:buFont typeface="Wingdings" panose="05000000000000000000" pitchFamily="2" charset="2"/>
              <a:buChar char="§"/>
            </a:pPr>
            <a:r>
              <a:rPr lang="en-US" sz="1000" dirty="0" err="1">
                <a:latin typeface="Arial" panose="020B0604020202020204" pitchFamily="34" charset="0"/>
                <a:cs typeface="Arial" panose="020B0604020202020204" pitchFamily="34" charset="0"/>
              </a:rPr>
              <a:t>bcp</a:t>
            </a:r>
            <a:r>
              <a:rPr lang="en-US" sz="1000" dirty="0">
                <a:latin typeface="Arial" panose="020B0604020202020204" pitchFamily="34" charset="0"/>
                <a:cs typeface="Arial" panose="020B0604020202020204" pitchFamily="34" charset="0"/>
              </a:rPr>
              <a:t> package (Bayesian single change point analysis of univariate time series)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Binary segmentation O(n log n)</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Multivariate CP detection</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EWMA</a:t>
            </a:r>
          </a:p>
        </p:txBody>
      </p:sp>
      <p:sp>
        <p:nvSpPr>
          <p:cNvPr id="137" name="Rectangle 136"/>
          <p:cNvSpPr/>
          <p:nvPr/>
        </p:nvSpPr>
        <p:spPr>
          <a:xfrm>
            <a:off x="4393406" y="3162300"/>
            <a:ext cx="4336379" cy="866775"/>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425030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Indirect Hypervisor Anomaly Detection</a:t>
            </a:r>
            <a:br>
              <a:rPr lang="en-US" sz="1400" dirty="0">
                <a:latin typeface="Arial" charset="0"/>
                <a:ea typeface="Arial" charset="0"/>
                <a:cs typeface="Arial" charset="0"/>
              </a:rPr>
            </a:br>
            <a:r>
              <a:rPr lang="en-US" sz="1400" b="0" dirty="0">
                <a:latin typeface="Arial" charset="0"/>
                <a:ea typeface="Arial" charset="0"/>
                <a:cs typeface="Arial" charset="0"/>
              </a:rPr>
              <a:t>Description</a:t>
            </a:r>
            <a:endParaRPr lang="en-US" sz="1400" b="0" dirty="0"/>
          </a:p>
        </p:txBody>
      </p:sp>
      <p:sp>
        <p:nvSpPr>
          <p:cNvPr id="4" name="TextBox 3"/>
          <p:cNvSpPr txBox="1"/>
          <p:nvPr/>
        </p:nvSpPr>
        <p:spPr>
          <a:xfrm>
            <a:off x="395287" y="708613"/>
            <a:ext cx="8353426" cy="30162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Background</a:t>
            </a:r>
            <a:r>
              <a:rPr lang="en-US" sz="1000" dirty="0">
                <a:latin typeface="Arial" panose="020B0604020202020204" pitchFamily="34" charset="0"/>
                <a:cs typeface="Arial" panose="020B0604020202020204" pitchFamily="34" charset="0"/>
              </a:rPr>
              <a:t>. Hypervisors create and manage virtual machines (VMs). As public clouds become critical infrastructures, the reliability of hypervisors and VMs becomes increasingly important. </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Problem</a:t>
            </a:r>
            <a:r>
              <a:rPr lang="en-US" sz="1000" dirty="0">
                <a:latin typeface="Arial" panose="020B0604020202020204" pitchFamily="34" charset="0"/>
                <a:cs typeface="Arial" panose="020B0604020202020204" pitchFamily="34" charset="0"/>
              </a:rPr>
              <a:t>. However, the reliability of the virtualization layer has not been properly addressed and mechanisms to evaluate its health are limited. For example, if a hypervisor faces a fail-stop or gray failure, the failure is propagated to all hosted virtual machines. This makes production VMs dependent on a single point of failure. </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Objective</a:t>
            </a:r>
            <a:r>
              <a:rPr lang="en-US" sz="1000" dirty="0">
                <a:latin typeface="Arial" panose="020B0604020202020204" pitchFamily="34" charset="0"/>
                <a:cs typeface="Arial" panose="020B0604020202020204" pitchFamily="34" charset="0"/>
              </a:rPr>
              <a:t>. The objective of this research is to detect anomalous hypervisors based on the behavior of the VMs they manage. </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Approach</a:t>
            </a:r>
            <a:r>
              <a:rPr lang="en-US" sz="1000" dirty="0">
                <a:latin typeface="Arial" panose="020B0604020202020204" pitchFamily="34" charset="0"/>
                <a:cs typeface="Arial" panose="020B0604020202020204" pitchFamily="34" charset="0"/>
              </a:rPr>
              <a:t>. Thus, to identify hypervisors that are experiencing failures, we developed the HAD (Hypervisor Anomaly Detection) algorithm. The objective is to preemptively migrate VMs to another hypervisor when the underlying hypervisor is faulty. HAD design was inspired on Attribution Theory. HAD observes and learns the behavior of metrics of individual virtual machine running on a hypervisor. When a VM exhibits a different behavior, HAD determines if the behavior is intrinsic to the VM or it is observed across several VMs. Finally, the algorithm attributes the observed behavior to either internal causes (e.g., a VM is stressed because it is running a CPU intensive application) or external causes (e.g., a hypervisor failure). </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Results. </a:t>
            </a:r>
            <a:r>
              <a:rPr lang="en-US" sz="1000" dirty="0">
                <a:latin typeface="Arial" panose="020B0604020202020204" pitchFamily="34" charset="0"/>
                <a:cs typeface="Arial" panose="020B0604020202020204" pitchFamily="34" charset="0"/>
              </a:rPr>
              <a:t>HAD is an online algorithm which achieves up to 14x speed improvement when compared to its offline implementation. It implements a new online algorithm for root-cause attribution. It was evaluated with metrics collected from VMs running on Azure cloud and an F1 score of &gt;90% was achieved.</a:t>
            </a:r>
          </a:p>
        </p:txBody>
      </p:sp>
    </p:spTree>
    <p:extLst>
      <p:ext uri="{BB962C8B-B14F-4D97-AF65-F5344CB8AC3E}">
        <p14:creationId xmlns:p14="http://schemas.microsoft.com/office/powerpoint/2010/main" val="3876650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p:cNvSpPr/>
          <p:nvPr/>
        </p:nvSpPr>
        <p:spPr>
          <a:xfrm>
            <a:off x="408146" y="2411730"/>
            <a:ext cx="8240554" cy="2401953"/>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Dynamic Filtering</a:t>
            </a:r>
            <a:endParaRPr lang="en-US" sz="1400" b="0" dirty="0"/>
          </a:p>
        </p:txBody>
      </p:sp>
      <p:grpSp>
        <p:nvGrpSpPr>
          <p:cNvPr id="57" name="Group 56"/>
          <p:cNvGrpSpPr/>
          <p:nvPr/>
        </p:nvGrpSpPr>
        <p:grpSpPr>
          <a:xfrm>
            <a:off x="5596026" y="3165454"/>
            <a:ext cx="2420227" cy="1160178"/>
            <a:chOff x="981164" y="1490455"/>
            <a:chExt cx="3107902" cy="1160178"/>
          </a:xfrm>
        </p:grpSpPr>
        <p:cxnSp>
          <p:nvCxnSpPr>
            <p:cNvPr id="58" name="Straight Connector 57">
              <a:extLst>
                <a:ext uri="{FF2B5EF4-FFF2-40B4-BE49-F238E27FC236}">
                  <a16:creationId xmlns:a16="http://schemas.microsoft.com/office/drawing/2014/main" id="{E8164AA7-01DB-8945-B888-8FBA94CDDB60}"/>
                </a:ext>
              </a:extLst>
            </p:cNvPr>
            <p:cNvCxnSpPr>
              <a:cxnSpLocks/>
            </p:cNvCxnSpPr>
            <p:nvPr/>
          </p:nvCxnSpPr>
          <p:spPr>
            <a:xfrm>
              <a:off x="981164" y="1490455"/>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CEFC8C8-CF1D-784C-8FB8-A71C61468837}"/>
                </a:ext>
              </a:extLst>
            </p:cNvPr>
            <p:cNvCxnSpPr>
              <a:cxnSpLocks/>
            </p:cNvCxnSpPr>
            <p:nvPr/>
          </p:nvCxnSpPr>
          <p:spPr>
            <a:xfrm>
              <a:off x="981164" y="1801422"/>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0B5A854-DAC8-A64C-BE9A-FB4903133A28}"/>
                </a:ext>
              </a:extLst>
            </p:cNvPr>
            <p:cNvCxnSpPr>
              <a:cxnSpLocks/>
            </p:cNvCxnSpPr>
            <p:nvPr/>
          </p:nvCxnSpPr>
          <p:spPr>
            <a:xfrm>
              <a:off x="981164" y="2112388"/>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5471BD9-07A3-4646-A30A-79C11786993D}"/>
                </a:ext>
              </a:extLst>
            </p:cNvPr>
            <p:cNvCxnSpPr>
              <a:cxnSpLocks/>
            </p:cNvCxnSpPr>
            <p:nvPr/>
          </p:nvCxnSpPr>
          <p:spPr>
            <a:xfrm>
              <a:off x="981164" y="2650633"/>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B76A1FB-7DA9-1740-B75C-37667858564F}"/>
                  </a:ext>
                </a:extLst>
              </p:cNvPr>
              <p:cNvSpPr txBox="1"/>
              <p:nvPr/>
            </p:nvSpPr>
            <p:spPr>
              <a:xfrm>
                <a:off x="5323051" y="3015511"/>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b="0" i="1" dirty="0" smtClean="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1</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2" name="TextBox 61">
                <a:extLst>
                  <a:ext uri="{FF2B5EF4-FFF2-40B4-BE49-F238E27FC236}">
                    <a16:creationId xmlns="" xmlns:a16="http://schemas.microsoft.com/office/drawing/2014/main" xmlns:a14="http://schemas.microsoft.com/office/drawing/2010/main" id="{6B76A1FB-7DA9-1740-B75C-37667858564F}"/>
                  </a:ext>
                </a:extLst>
              </p:cNvPr>
              <p:cNvSpPr txBox="1">
                <a:spLocks noRot="1" noChangeAspect="1" noMove="1" noResize="1" noEditPoints="1" noAdjustHandles="1" noChangeArrowheads="1" noChangeShapeType="1" noTextEdit="1"/>
              </p:cNvSpPr>
              <p:nvPr/>
            </p:nvSpPr>
            <p:spPr>
              <a:xfrm>
                <a:off x="5323051" y="3015511"/>
                <a:ext cx="344325" cy="21544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6F15720-5CE0-CD41-A51C-E15E69E9CA7E}"/>
                  </a:ext>
                </a:extLst>
              </p:cNvPr>
              <p:cNvSpPr txBox="1"/>
              <p:nvPr/>
            </p:nvSpPr>
            <p:spPr>
              <a:xfrm>
                <a:off x="5323051" y="3328261"/>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2</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 xmlns:a16="http://schemas.microsoft.com/office/drawing/2014/main" xmlns:a14="http://schemas.microsoft.com/office/drawing/2010/main" id="{B6F15720-5CE0-CD41-A51C-E15E69E9CA7E}"/>
                  </a:ext>
                </a:extLst>
              </p:cNvPr>
              <p:cNvSpPr txBox="1">
                <a:spLocks noRot="1" noChangeAspect="1" noMove="1" noResize="1" noEditPoints="1" noAdjustHandles="1" noChangeArrowheads="1" noChangeShapeType="1" noTextEdit="1"/>
              </p:cNvSpPr>
              <p:nvPr/>
            </p:nvSpPr>
            <p:spPr>
              <a:xfrm>
                <a:off x="5323051" y="3328261"/>
                <a:ext cx="344325" cy="21544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7ECE4E1-9756-3447-A0AA-F92C54C18966}"/>
                  </a:ext>
                </a:extLst>
              </p:cNvPr>
              <p:cNvSpPr txBox="1"/>
              <p:nvPr/>
            </p:nvSpPr>
            <p:spPr>
              <a:xfrm>
                <a:off x="5323051" y="3641011"/>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3</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 xmlns:a16="http://schemas.microsoft.com/office/drawing/2014/main" xmlns:a14="http://schemas.microsoft.com/office/drawing/2010/main" id="{37ECE4E1-9756-3447-A0AA-F92C54C18966}"/>
                  </a:ext>
                </a:extLst>
              </p:cNvPr>
              <p:cNvSpPr txBox="1">
                <a:spLocks noRot="1" noChangeAspect="1" noMove="1" noResize="1" noEditPoints="1" noAdjustHandles="1" noChangeArrowheads="1" noChangeShapeType="1" noTextEdit="1"/>
              </p:cNvSpPr>
              <p:nvPr/>
            </p:nvSpPr>
            <p:spPr>
              <a:xfrm>
                <a:off x="5323051" y="3641011"/>
                <a:ext cx="344325" cy="21544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DA8B785-EB4B-634C-B747-3333CCEF1506}"/>
                  </a:ext>
                </a:extLst>
              </p:cNvPr>
              <p:cNvSpPr txBox="1"/>
              <p:nvPr/>
            </p:nvSpPr>
            <p:spPr>
              <a:xfrm>
                <a:off x="5323051" y="4160968"/>
                <a:ext cx="351378"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𝑛</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 xmlns:a16="http://schemas.microsoft.com/office/drawing/2014/main" xmlns:a14="http://schemas.microsoft.com/office/drawing/2010/main" id="{1DA8B785-EB4B-634C-B747-3333CCEF1506}"/>
                  </a:ext>
                </a:extLst>
              </p:cNvPr>
              <p:cNvSpPr txBox="1">
                <a:spLocks noRot="1" noChangeAspect="1" noMove="1" noResize="1" noEditPoints="1" noAdjustHandles="1" noChangeArrowheads="1" noChangeShapeType="1" noTextEdit="1"/>
              </p:cNvSpPr>
              <p:nvPr/>
            </p:nvSpPr>
            <p:spPr>
              <a:xfrm>
                <a:off x="5323051" y="4160968"/>
                <a:ext cx="351378" cy="21544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79EF17F-EAB2-A341-8478-179E19EC6C09}"/>
                  </a:ext>
                </a:extLst>
              </p:cNvPr>
              <p:cNvSpPr txBox="1"/>
              <p:nvPr/>
            </p:nvSpPr>
            <p:spPr>
              <a:xfrm>
                <a:off x="7737106" y="4359292"/>
                <a:ext cx="425758"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cs typeface="Arial" panose="020B0604020202020204" pitchFamily="34" charset="0"/>
                        </a:rPr>
                        <m:t>𝑡</m:t>
                      </m:r>
                      <m:r>
                        <a:rPr lang="en-US" sz="800" b="0" i="1" dirty="0" smtClean="0">
                          <a:latin typeface="Cambria Math" panose="02040503050406030204" pitchFamily="18" charset="0"/>
                          <a:cs typeface="Arial" panose="020B0604020202020204" pitchFamily="34" charset="0"/>
                        </a:rPr>
                        <m:t>𝑖𝑚𝑒</m:t>
                      </m:r>
                    </m:oMath>
                  </m:oMathPara>
                </a14:m>
                <a:endParaRPr lang="en-US" sz="800" dirty="0">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 xmlns:a16="http://schemas.microsoft.com/office/drawing/2014/main" xmlns:a14="http://schemas.microsoft.com/office/drawing/2010/main" id="{E79EF17F-EAB2-A341-8478-179E19EC6C09}"/>
                  </a:ext>
                </a:extLst>
              </p:cNvPr>
              <p:cNvSpPr txBox="1">
                <a:spLocks noRot="1" noChangeAspect="1" noMove="1" noResize="1" noEditPoints="1" noAdjustHandles="1" noChangeArrowheads="1" noChangeShapeType="1" noTextEdit="1"/>
              </p:cNvSpPr>
              <p:nvPr/>
            </p:nvSpPr>
            <p:spPr>
              <a:xfrm>
                <a:off x="7737106" y="4359292"/>
                <a:ext cx="425758" cy="215444"/>
              </a:xfrm>
              <a:prstGeom prst="rect">
                <a:avLst/>
              </a:prstGeom>
              <a:blipFill rotWithShape="0">
                <a:blip r:embed="rId6"/>
                <a:stretch>
                  <a:fillRect/>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5D975751-3E36-3447-A7D5-D8512B84077A}"/>
              </a:ext>
            </a:extLst>
          </p:cNvPr>
          <p:cNvSpPr/>
          <p:nvPr/>
        </p:nvSpPr>
        <p:spPr>
          <a:xfrm>
            <a:off x="6498430" y="3040003"/>
            <a:ext cx="648000" cy="1491234"/>
          </a:xfrm>
          <a:prstGeom prst="rect">
            <a:avLst/>
          </a:prstGeom>
          <a:solidFill>
            <a:srgbClr val="0099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982D4D3-312C-4442-8659-5613DDCAAA9B}"/>
              </a:ext>
            </a:extLst>
          </p:cNvPr>
          <p:cNvSpPr>
            <a:spLocks noChangeAspect="1"/>
          </p:cNvSpPr>
          <p:nvPr/>
        </p:nvSpPr>
        <p:spPr>
          <a:xfrm>
            <a:off x="5865662"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66AD828-E892-AD48-B497-3255267C29CA}"/>
              </a:ext>
            </a:extLst>
          </p:cNvPr>
          <p:cNvSpPr>
            <a:spLocks noChangeAspect="1"/>
          </p:cNvSpPr>
          <p:nvPr/>
        </p:nvSpPr>
        <p:spPr>
          <a:xfrm>
            <a:off x="5835894" y="4287157"/>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17">
            <a:extLst>
              <a:ext uri="{FF2B5EF4-FFF2-40B4-BE49-F238E27FC236}">
                <a16:creationId xmlns:a16="http://schemas.microsoft.com/office/drawing/2014/main" id="{924328E5-1174-5546-9823-976921CD7916}"/>
              </a:ext>
            </a:extLst>
          </p:cNvPr>
          <p:cNvSpPr>
            <a:spLocks noChangeAspect="1"/>
          </p:cNvSpPr>
          <p:nvPr/>
        </p:nvSpPr>
        <p:spPr>
          <a:xfrm>
            <a:off x="6290858" y="3430846"/>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733B76AF-BB30-9D4F-A32A-5EE08D5A14BC}"/>
              </a:ext>
            </a:extLst>
          </p:cNvPr>
          <p:cNvSpPr>
            <a:spLocks noChangeAspect="1"/>
          </p:cNvSpPr>
          <p:nvPr/>
        </p:nvSpPr>
        <p:spPr>
          <a:xfrm>
            <a:off x="6221008" y="3745171"/>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30B227C-B9DB-FA49-83D2-1359CB2460F1}"/>
              </a:ext>
            </a:extLst>
          </p:cNvPr>
          <p:cNvSpPr>
            <a:spLocks noChangeAspect="1"/>
          </p:cNvSpPr>
          <p:nvPr/>
        </p:nvSpPr>
        <p:spPr>
          <a:xfrm>
            <a:off x="6148237"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195DCB5-7675-9741-93CD-26A6CB87D3A4}"/>
              </a:ext>
            </a:extLst>
          </p:cNvPr>
          <p:cNvSpPr>
            <a:spLocks noChangeAspect="1"/>
          </p:cNvSpPr>
          <p:nvPr/>
        </p:nvSpPr>
        <p:spPr>
          <a:xfrm>
            <a:off x="6776887"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99EA53-9F45-2349-B2B5-292912214B01}"/>
              </a:ext>
            </a:extLst>
          </p:cNvPr>
          <p:cNvSpPr>
            <a:spLocks noChangeAspect="1"/>
          </p:cNvSpPr>
          <p:nvPr/>
        </p:nvSpPr>
        <p:spPr>
          <a:xfrm>
            <a:off x="7059462"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6564311-97CC-484F-84C7-31F37F5AFF50}"/>
              </a:ext>
            </a:extLst>
          </p:cNvPr>
          <p:cNvSpPr>
            <a:spLocks noChangeAspect="1"/>
          </p:cNvSpPr>
          <p:nvPr/>
        </p:nvSpPr>
        <p:spPr>
          <a:xfrm>
            <a:off x="6924919" y="4287157"/>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EA002AF-2472-434F-A49E-2EDC808B6F53}"/>
              </a:ext>
            </a:extLst>
          </p:cNvPr>
          <p:cNvSpPr>
            <a:spLocks noChangeAspect="1"/>
          </p:cNvSpPr>
          <p:nvPr/>
        </p:nvSpPr>
        <p:spPr>
          <a:xfrm>
            <a:off x="6375644" y="4287157"/>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2DCEF45-BC38-B747-9624-6E9C4FE65CF9}"/>
              </a:ext>
            </a:extLst>
          </p:cNvPr>
          <p:cNvSpPr>
            <a:spLocks noChangeAspect="1"/>
          </p:cNvSpPr>
          <p:nvPr/>
        </p:nvSpPr>
        <p:spPr>
          <a:xfrm>
            <a:off x="7509119" y="4287157"/>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25">
            <a:extLst>
              <a:ext uri="{FF2B5EF4-FFF2-40B4-BE49-F238E27FC236}">
                <a16:creationId xmlns:a16="http://schemas.microsoft.com/office/drawing/2014/main" id="{F62E3DFF-6C51-424A-A543-40AB7A6D7DEB}"/>
              </a:ext>
            </a:extLst>
          </p:cNvPr>
          <p:cNvSpPr>
            <a:spLocks noChangeAspect="1"/>
          </p:cNvSpPr>
          <p:nvPr/>
        </p:nvSpPr>
        <p:spPr>
          <a:xfrm>
            <a:off x="6725833" y="3430846"/>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iamond 78">
            <a:extLst>
              <a:ext uri="{FF2B5EF4-FFF2-40B4-BE49-F238E27FC236}">
                <a16:creationId xmlns:a16="http://schemas.microsoft.com/office/drawing/2014/main" id="{C84E3D11-DDB0-EF4A-9381-21B289FC1DC8}"/>
              </a:ext>
            </a:extLst>
          </p:cNvPr>
          <p:cNvSpPr>
            <a:spLocks noChangeAspect="1"/>
          </p:cNvSpPr>
          <p:nvPr/>
        </p:nvSpPr>
        <p:spPr>
          <a:xfrm>
            <a:off x="5737166" y="3745171"/>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27">
            <a:extLst>
              <a:ext uri="{FF2B5EF4-FFF2-40B4-BE49-F238E27FC236}">
                <a16:creationId xmlns:a16="http://schemas.microsoft.com/office/drawing/2014/main" id="{92898D26-5C6C-474C-BD62-05A73F1151F1}"/>
              </a:ext>
            </a:extLst>
          </p:cNvPr>
          <p:cNvSpPr>
            <a:spLocks noChangeAspect="1"/>
          </p:cNvSpPr>
          <p:nvPr/>
        </p:nvSpPr>
        <p:spPr>
          <a:xfrm>
            <a:off x="7503708" y="3430846"/>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iamond 80">
            <a:extLst>
              <a:ext uri="{FF2B5EF4-FFF2-40B4-BE49-F238E27FC236}">
                <a16:creationId xmlns:a16="http://schemas.microsoft.com/office/drawing/2014/main" id="{675EF2D7-3507-7D4B-A5ED-7496A3BE49BD}"/>
              </a:ext>
            </a:extLst>
          </p:cNvPr>
          <p:cNvSpPr>
            <a:spLocks noChangeAspect="1"/>
          </p:cNvSpPr>
          <p:nvPr/>
        </p:nvSpPr>
        <p:spPr>
          <a:xfrm>
            <a:off x="7168814" y="3745171"/>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F2D30AE8-9FDB-794F-9FB4-51E000106BC9}"/>
              </a:ext>
            </a:extLst>
          </p:cNvPr>
          <p:cNvSpPr txBox="1"/>
          <p:nvPr/>
        </p:nvSpPr>
        <p:spPr>
          <a:xfrm>
            <a:off x="544211" y="3729484"/>
            <a:ext cx="3318895" cy="1077218"/>
          </a:xfrm>
          <a:prstGeom prst="rect">
            <a:avLst/>
          </a:prstGeom>
          <a:noFill/>
        </p:spPr>
        <p:txBody>
          <a:bodyPr wrap="square" rtlCol="0">
            <a:spAutoFit/>
          </a:bodyPr>
          <a:lstStyle/>
          <a:p>
            <a:r>
              <a:rPr lang="en-US" sz="800" u="sng" dirty="0">
                <a:latin typeface="Consolas" panose="020B0609020204030204" pitchFamily="49" charset="0"/>
                <a:cs typeface="Consolas" panose="020B0609020204030204" pitchFamily="49" charset="0"/>
              </a:rPr>
              <a:t>function </a:t>
            </a:r>
            <a:r>
              <a:rPr lang="en-US" sz="800" u="sng" dirty="0" err="1">
                <a:latin typeface="Consolas" panose="020B0609020204030204" pitchFamily="49" charset="0"/>
                <a:cs typeface="Consolas" panose="020B0609020204030204" pitchFamily="49" charset="0"/>
              </a:rPr>
              <a:t>dynamic_filtering</a:t>
            </a:r>
            <a:r>
              <a:rPr lang="en-US" sz="800" u="sng" dirty="0">
                <a:latin typeface="Consolas" panose="020B0609020204030204" pitchFamily="49" charset="0"/>
                <a:cs typeface="Consolas" panose="020B0609020204030204" pitchFamily="49" charset="0"/>
              </a:rPr>
              <a:t>(queue, </a:t>
            </a:r>
            <a:r>
              <a:rPr lang="en-US" sz="800" u="sng" dirty="0" err="1">
                <a:latin typeface="Consolas" panose="020B0609020204030204" pitchFamily="49" charset="0"/>
                <a:cs typeface="Consolas" panose="020B0609020204030204" pitchFamily="49" charset="0"/>
              </a:rPr>
              <a:t>dp</a:t>
            </a:r>
            <a:r>
              <a:rPr lang="en-US" sz="800" u="sng" dirty="0">
                <a:latin typeface="Consolas" panose="020B0609020204030204" pitchFamily="49" charset="0"/>
                <a:cs typeface="Consolas" panose="020B0609020204030204" pitchFamily="49" charset="0"/>
              </a:rPr>
              <a:t>, threshold, mid)</a:t>
            </a:r>
            <a:r>
              <a:rPr lang="en-US" sz="800" dirty="0">
                <a:latin typeface="Consolas" panose="020B0609020204030204" pitchFamily="49" charset="0"/>
                <a:cs typeface="Consolas" panose="020B0609020204030204" pitchFamily="49" charset="0"/>
              </a:rPr>
              <a:t>:</a:t>
            </a:r>
          </a:p>
          <a:p>
            <a:r>
              <a:rPr lang="en-US" sz="800" dirty="0">
                <a:latin typeface="Consolas" panose="020B0609020204030204" pitchFamily="49" charset="0"/>
                <a:cs typeface="Consolas" panose="020B0609020204030204" pitchFamily="49" charset="0"/>
              </a:rPr>
              <a:t>   if queue is full:</a:t>
            </a:r>
          </a:p>
          <a:p>
            <a:r>
              <a:rPr lang="en-US" sz="800" dirty="0">
                <a:latin typeface="Consolas" panose="020B0609020204030204" pitchFamily="49" charset="0"/>
                <a:cs typeface="Consolas" panose="020B0609020204030204" pitchFamily="49" charset="0"/>
              </a:rPr>
              <a:t>     count = [1 if v &gt; threshold else 0 for v in queue]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past_behavior</a:t>
            </a:r>
            <a:r>
              <a:rPr lang="en-US" sz="800" dirty="0">
                <a:latin typeface="Consolas" panose="020B0609020204030204" pitchFamily="49" charset="0"/>
                <a:cs typeface="Consolas" panose="020B0609020204030204" pitchFamily="49" charset="0"/>
              </a:rPr>
              <a:t> = sum(count[:mid])</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curr_behavior</a:t>
            </a:r>
            <a:r>
              <a:rPr lang="en-US" sz="800" dirty="0">
                <a:latin typeface="Consolas" panose="020B0609020204030204" pitchFamily="49" charset="0"/>
                <a:cs typeface="Consolas" panose="020B0609020204030204" pitchFamily="49" charset="0"/>
              </a:rPr>
              <a:t> = sum(count[mid:])</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if </a:t>
            </a:r>
            <a:r>
              <a:rPr lang="en-US" sz="800" dirty="0" err="1">
                <a:latin typeface="Consolas" panose="020B0609020204030204" pitchFamily="49" charset="0"/>
                <a:cs typeface="Consolas" panose="020B0609020204030204" pitchFamily="49" charset="0"/>
              </a:rPr>
              <a:t>curr_count</a:t>
            </a:r>
            <a:r>
              <a:rPr lang="en-US" sz="800" dirty="0">
                <a:latin typeface="Consolas" panose="020B0609020204030204" pitchFamily="49" charset="0"/>
                <a:cs typeface="Consolas" panose="020B0609020204030204" pitchFamily="49" charset="0"/>
              </a:rPr>
              <a:t> &lt; </a:t>
            </a:r>
            <a:r>
              <a:rPr lang="en-US" sz="800" dirty="0" err="1">
                <a:latin typeface="Consolas" panose="020B0609020204030204" pitchFamily="49" charset="0"/>
                <a:cs typeface="Consolas" panose="020B0609020204030204" pitchFamily="49" charset="0"/>
              </a:rPr>
              <a:t>past_count</a:t>
            </a:r>
            <a:r>
              <a:rPr lang="en-US" sz="800" dirty="0">
                <a:latin typeface="Consolas" panose="020B0609020204030204" pitchFamily="49" charset="0"/>
                <a:cs typeface="Consolas" panose="020B0609020204030204" pitchFamily="49" charset="0"/>
              </a:rPr>
              <a: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return True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return False</a:t>
            </a:r>
          </a:p>
        </p:txBody>
      </p:sp>
      <p:cxnSp>
        <p:nvCxnSpPr>
          <p:cNvPr id="85" name="Straight Connector 84">
            <a:extLst>
              <a:ext uri="{FF2B5EF4-FFF2-40B4-BE49-F238E27FC236}">
                <a16:creationId xmlns:a16="http://schemas.microsoft.com/office/drawing/2014/main" id="{C0523E63-A501-BB47-A320-1D1CA6C50C81}"/>
              </a:ext>
            </a:extLst>
          </p:cNvPr>
          <p:cNvCxnSpPr/>
          <p:nvPr/>
        </p:nvCxnSpPr>
        <p:spPr>
          <a:xfrm>
            <a:off x="7977665" y="4485124"/>
            <a:ext cx="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7F819CC-7D75-6F4F-BA1C-6B24A6808EAB}"/>
                  </a:ext>
                </a:extLst>
              </p:cNvPr>
              <p:cNvSpPr txBox="1"/>
              <p:nvPr/>
            </p:nvSpPr>
            <p:spPr>
              <a:xfrm>
                <a:off x="7723347" y="2866437"/>
                <a:ext cx="44659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𝑡𝑠</m:t>
                      </m:r>
                      <m:r>
                        <a:rPr lang="en-US" sz="800" b="0" i="1" dirty="0" smtClean="0">
                          <a:latin typeface="Cambria Math" panose="02040503050406030204" pitchFamily="18" charset="0"/>
                          <a:cs typeface="Arial" panose="020B0604020202020204" pitchFamily="34" charset="0"/>
                        </a:rPr>
                        <m:t>_</m:t>
                      </m:r>
                      <m:r>
                        <a:rPr lang="en-US" sz="800" b="0" i="1" dirty="0" smtClean="0">
                          <a:latin typeface="Cambria Math" panose="02040503050406030204" pitchFamily="18" charset="0"/>
                          <a:cs typeface="Arial" panose="020B0604020202020204" pitchFamily="34" charset="0"/>
                        </a:rPr>
                        <m:t>𝑠𝑧</m:t>
                      </m:r>
                    </m:oMath>
                  </m:oMathPara>
                </a14:m>
                <a:endParaRPr lang="en-US" sz="800" dirty="0">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 xmlns:a16="http://schemas.microsoft.com/office/drawing/2014/main" xmlns:a14="http://schemas.microsoft.com/office/drawing/2010/main" id="{07F819CC-7D75-6F4F-BA1C-6B24A6808EAB}"/>
                  </a:ext>
                </a:extLst>
              </p:cNvPr>
              <p:cNvSpPr txBox="1">
                <a:spLocks noRot="1" noChangeAspect="1" noMove="1" noResize="1" noEditPoints="1" noAdjustHandles="1" noChangeArrowheads="1" noChangeShapeType="1" noTextEdit="1"/>
              </p:cNvSpPr>
              <p:nvPr/>
            </p:nvSpPr>
            <p:spPr>
              <a:xfrm>
                <a:off x="7723347" y="2866437"/>
                <a:ext cx="446597" cy="21544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DEA67C9-78E5-ED42-832A-EFB6EC5897EC}"/>
                  </a:ext>
                </a:extLst>
              </p:cNvPr>
              <p:cNvSpPr txBox="1"/>
              <p:nvPr/>
            </p:nvSpPr>
            <p:spPr>
              <a:xfrm>
                <a:off x="4965903" y="3607421"/>
                <a:ext cx="274562"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𝑛</m:t>
                      </m:r>
                    </m:oMath>
                  </m:oMathPara>
                </a14:m>
                <a:endParaRPr lang="en-US" sz="800" dirty="0">
                  <a:latin typeface="Arial" panose="020B0604020202020204" pitchFamily="34" charset="0"/>
                  <a:cs typeface="Arial" panose="020B0604020202020204" pitchFamily="34" charset="0"/>
                </a:endParaRPr>
              </a:p>
            </p:txBody>
          </p:sp>
        </mc:Choice>
        <mc:Fallback xmlns="">
          <p:sp>
            <p:nvSpPr>
              <p:cNvPr id="88" name="TextBox 87">
                <a:extLst>
                  <a:ext uri="{FF2B5EF4-FFF2-40B4-BE49-F238E27FC236}">
                    <a16:creationId xmlns="" xmlns:a16="http://schemas.microsoft.com/office/drawing/2014/main" xmlns:a14="http://schemas.microsoft.com/office/drawing/2010/main" id="{7DEA67C9-78E5-ED42-832A-EFB6EC5897EC}"/>
                  </a:ext>
                </a:extLst>
              </p:cNvPr>
              <p:cNvSpPr txBox="1">
                <a:spLocks noRot="1" noChangeAspect="1" noMove="1" noResize="1" noEditPoints="1" noAdjustHandles="1" noChangeArrowheads="1" noChangeShapeType="1" noTextEdit="1"/>
              </p:cNvSpPr>
              <p:nvPr/>
            </p:nvSpPr>
            <p:spPr>
              <a:xfrm>
                <a:off x="4965903" y="3607421"/>
                <a:ext cx="274562" cy="215444"/>
              </a:xfrm>
              <a:prstGeom prst="rect">
                <a:avLst/>
              </a:prstGeom>
              <a:blipFill rotWithShape="0">
                <a:blip r:embed="rId8"/>
                <a:stretch>
                  <a:fillRect/>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D10848F7-8E21-2441-86C5-AB97C61D7F0F}"/>
              </a:ext>
            </a:extLst>
          </p:cNvPr>
          <p:cNvSpPr txBox="1"/>
          <p:nvPr/>
        </p:nvSpPr>
        <p:spPr>
          <a:xfrm>
            <a:off x="387350" y="691426"/>
            <a:ext cx="384937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Problem</a:t>
            </a:r>
            <a:r>
              <a:rPr lang="en-US" sz="1000" dirty="0">
                <a:latin typeface="Arial" panose="020B0604020202020204" pitchFamily="34" charset="0"/>
                <a:cs typeface="Arial" panose="020B0604020202020204" pitchFamily="34" charset="0"/>
              </a:rPr>
              <a:t>. When </a:t>
            </a:r>
            <a:r>
              <a:rPr lang="en-US" sz="1000" i="1" dirty="0">
                <a:latin typeface="Arial" panose="020B0604020202020204" pitchFamily="34" charset="0"/>
                <a:cs typeface="Arial" panose="020B0604020202020204" pitchFamily="34" charset="0"/>
              </a:rPr>
              <a:t>c</a:t>
            </a:r>
            <a:r>
              <a:rPr lang="en-US" sz="1000" dirty="0">
                <a:latin typeface="Arial" panose="020B0604020202020204" pitchFamily="34" charset="0"/>
                <a:cs typeface="Arial" panose="020B0604020202020204" pitchFamily="34" charset="0"/>
              </a:rPr>
              <a:t> change points are detected in a time series, is this observation historically consistent? The historical behavior of a time series needs to be considered to determine if the current behavior is different or not.</a:t>
            </a:r>
          </a:p>
        </p:txBody>
      </p:sp>
      <p:sp>
        <p:nvSpPr>
          <p:cNvPr id="90" name="Left Brace 89">
            <a:extLst>
              <a:ext uri="{FF2B5EF4-FFF2-40B4-BE49-F238E27FC236}">
                <a16:creationId xmlns:a16="http://schemas.microsoft.com/office/drawing/2014/main" id="{8105BDC0-04DE-6841-BC46-7B557B7297A9}"/>
              </a:ext>
            </a:extLst>
          </p:cNvPr>
          <p:cNvSpPr/>
          <p:nvPr/>
        </p:nvSpPr>
        <p:spPr>
          <a:xfrm>
            <a:off x="5209948" y="3125166"/>
            <a:ext cx="106438" cy="1199847"/>
          </a:xfrm>
          <a:prstGeom prst="leftBrace">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BAE5CA2-8611-F641-B02F-3B4C9EDFF3A9}"/>
                  </a:ext>
                </a:extLst>
              </p:cNvPr>
              <p:cNvSpPr txBox="1"/>
              <p:nvPr/>
            </p:nvSpPr>
            <p:spPr>
              <a:xfrm>
                <a:off x="544211" y="3500738"/>
                <a:ext cx="3217031"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Solution. </a:t>
                </a:r>
                <a14:m>
                  <m:oMath xmlns:m="http://schemas.openxmlformats.org/officeDocument/2006/math">
                    <m:r>
                      <a:rPr lang="en-US" sz="1000" b="0" i="1" smtClean="0">
                        <a:latin typeface="Cambria Math" panose="02040503050406030204" pitchFamily="18" charset="0"/>
                        <a:cs typeface="Arial" panose="020B0604020202020204" pitchFamily="34" charset="0"/>
                      </a:rPr>
                      <m:t>𝑂</m:t>
                    </m:r>
                    <m:r>
                      <a:rPr lang="en-US" sz="1000" b="0" i="1" smtClean="0">
                        <a:latin typeface="Cambria Math" panose="02040503050406030204" pitchFamily="18" charset="0"/>
                        <a:cs typeface="Arial" panose="020B0604020202020204" pitchFamily="34" charset="0"/>
                      </a:rPr>
                      <m:t>(</m:t>
                    </m:r>
                    <m:r>
                      <a:rPr lang="en-US" sz="1000" i="1">
                        <a:latin typeface="Cambria Math" panose="02040503050406030204" pitchFamily="18" charset="0"/>
                        <a:cs typeface="Arial" panose="020B0604020202020204" pitchFamily="34" charset="0"/>
                      </a:rPr>
                      <m:t>𝑛</m:t>
                    </m:r>
                    <m:r>
                      <a:rPr lang="en-US" sz="1000" b="0" i="1" smtClean="0">
                        <a:latin typeface="Cambria Math" panose="02040503050406030204" pitchFamily="18" charset="0"/>
                        <a:cs typeface="Arial" panose="020B0604020202020204" pitchFamily="34" charset="0"/>
                      </a:rPr>
                      <m:t>)</m:t>
                    </m:r>
                  </m:oMath>
                </a14:m>
                <a:endParaRPr lang="en-US" sz="1000" dirty="0">
                  <a:latin typeface="Arial" panose="020B0604020202020204" pitchFamily="34" charset="0"/>
                  <a:cs typeface="Arial" panose="020B0604020202020204" pitchFamily="34" charset="0"/>
                </a:endParaRPr>
              </a:p>
            </p:txBody>
          </p:sp>
        </mc:Choice>
        <mc:Fallback xmlns="">
          <p:sp>
            <p:nvSpPr>
              <p:cNvPr id="91" name="TextBox 90">
                <a:extLst>
                  <a:ext uri="{FF2B5EF4-FFF2-40B4-BE49-F238E27FC236}">
                    <a16:creationId xmlns="" xmlns:a16="http://schemas.microsoft.com/office/drawing/2014/main" xmlns:a14="http://schemas.microsoft.com/office/drawing/2010/main" id="{9BAE5CA2-8611-F641-B02F-3B4C9EDFF3A9}"/>
                  </a:ext>
                </a:extLst>
              </p:cNvPr>
              <p:cNvSpPr txBox="1">
                <a:spLocks noRot="1" noChangeAspect="1" noMove="1" noResize="1" noEditPoints="1" noAdjustHandles="1" noChangeArrowheads="1" noChangeShapeType="1" noTextEdit="1"/>
              </p:cNvSpPr>
              <p:nvPr/>
            </p:nvSpPr>
            <p:spPr>
              <a:xfrm>
                <a:off x="544211" y="3500738"/>
                <a:ext cx="3217031" cy="246221"/>
              </a:xfrm>
              <a:prstGeom prst="rect">
                <a:avLst/>
              </a:prstGeom>
              <a:blipFill rotWithShape="0">
                <a:blip r:embed="rId9"/>
                <a:stretch>
                  <a:fillRect b="-9756"/>
                </a:stretch>
              </a:blipFill>
            </p:spPr>
            <p:txBody>
              <a:bodyPr/>
              <a:lstStyle/>
              <a:p>
                <a:r>
                  <a:rPr lang="en-US">
                    <a:noFill/>
                  </a:rPr>
                  <a:t> </a:t>
                </a:r>
              </a:p>
            </p:txBody>
          </p:sp>
        </mc:Fallback>
      </mc:AlternateContent>
      <p:sp>
        <p:nvSpPr>
          <p:cNvPr id="95" name="TextBox 94"/>
          <p:cNvSpPr txBox="1"/>
          <p:nvPr/>
        </p:nvSpPr>
        <p:spPr>
          <a:xfrm>
            <a:off x="5356983" y="3859399"/>
            <a:ext cx="290464" cy="276999"/>
          </a:xfrm>
          <a:prstGeom prst="rect">
            <a:avLst/>
          </a:prstGeom>
          <a:noFill/>
        </p:spPr>
        <p:txBody>
          <a:bodyPr wrap="none" rtlCol="0">
            <a:spAutoFit/>
          </a:bodyPr>
          <a:lstStyle/>
          <a:p>
            <a:r>
              <a:rPr lang="en-US" sz="1200" dirty="0"/>
              <a:t>…</a:t>
            </a:r>
          </a:p>
        </p:txBody>
      </p:sp>
      <p:sp>
        <p:nvSpPr>
          <p:cNvPr id="110" name="Rectangle 109">
            <a:extLst>
              <a:ext uri="{FF2B5EF4-FFF2-40B4-BE49-F238E27FC236}">
                <a16:creationId xmlns:a16="http://schemas.microsoft.com/office/drawing/2014/main" id="{5D975751-3E36-3447-A7D5-D8512B84077A}"/>
              </a:ext>
            </a:extLst>
          </p:cNvPr>
          <p:cNvSpPr/>
          <p:nvPr/>
        </p:nvSpPr>
        <p:spPr>
          <a:xfrm>
            <a:off x="7168773" y="3040003"/>
            <a:ext cx="648000" cy="149123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392112" y="1494800"/>
            <a:ext cx="3022600" cy="707886"/>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Filtering techniques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Streaming Histograms</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Kolmogorov–Smirnov test</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Anderson-Darling (AD) test</a:t>
            </a:r>
          </a:p>
        </p:txBody>
      </p:sp>
      <p:sp>
        <p:nvSpPr>
          <p:cNvPr id="115" name="Oval 114">
            <a:extLst>
              <a:ext uri="{FF2B5EF4-FFF2-40B4-BE49-F238E27FC236}">
                <a16:creationId xmlns:a16="http://schemas.microsoft.com/office/drawing/2014/main" id="{7599EA53-9F45-2349-B2B5-292912214B01}"/>
              </a:ext>
            </a:extLst>
          </p:cNvPr>
          <p:cNvSpPr>
            <a:spLocks noChangeAspect="1"/>
          </p:cNvSpPr>
          <p:nvPr/>
        </p:nvSpPr>
        <p:spPr>
          <a:xfrm>
            <a:off x="7265388"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195DCB5-7675-9741-93CD-26A6CB87D3A4}"/>
              </a:ext>
            </a:extLst>
          </p:cNvPr>
          <p:cNvSpPr>
            <a:spLocks noChangeAspect="1"/>
          </p:cNvSpPr>
          <p:nvPr/>
        </p:nvSpPr>
        <p:spPr>
          <a:xfrm>
            <a:off x="7402099"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599EA53-9F45-2349-B2B5-292912214B01}"/>
              </a:ext>
            </a:extLst>
          </p:cNvPr>
          <p:cNvSpPr>
            <a:spLocks noChangeAspect="1"/>
          </p:cNvSpPr>
          <p:nvPr/>
        </p:nvSpPr>
        <p:spPr>
          <a:xfrm>
            <a:off x="7568701" y="312839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127092" y="4505906"/>
            <a:ext cx="594918" cy="307777"/>
          </a:xfrm>
          <a:prstGeom prst="rect">
            <a:avLst/>
          </a:prstGeom>
        </p:spPr>
        <p:txBody>
          <a:bodyPr wrap="square">
            <a:spAutoFit/>
          </a:bodyPr>
          <a:lstStyle/>
          <a:p>
            <a:pPr algn="ctr"/>
            <a:r>
              <a:rPr lang="en-US" sz="700" i="1" dirty="0">
                <a:solidFill>
                  <a:srgbClr val="262E32"/>
                </a:solidFill>
                <a:latin typeface="Arial" panose="020B0604020202020204" pitchFamily="34" charset="0"/>
                <a:ea typeface="Arial" charset="0"/>
                <a:cs typeface="Arial" panose="020B0604020202020204" pitchFamily="34" charset="0"/>
              </a:rPr>
              <a:t>Current behavior</a:t>
            </a:r>
            <a:endParaRPr lang="en-US" sz="600" i="1" dirty="0">
              <a:solidFill>
                <a:srgbClr val="000000"/>
              </a:solidFill>
              <a:latin typeface="Arial" panose="020B0604020202020204" pitchFamily="34" charset="0"/>
              <a:ea typeface="Arial" charset="0"/>
              <a:cs typeface="Arial" panose="020B0604020202020204" pitchFamily="34" charset="0"/>
            </a:endParaRPr>
          </a:p>
        </p:txBody>
      </p:sp>
      <p:sp>
        <p:nvSpPr>
          <p:cNvPr id="119" name="Rectangle 118"/>
          <p:cNvSpPr/>
          <p:nvPr/>
        </p:nvSpPr>
        <p:spPr>
          <a:xfrm>
            <a:off x="6526204" y="4505906"/>
            <a:ext cx="594918" cy="307777"/>
          </a:xfrm>
          <a:prstGeom prst="rect">
            <a:avLst/>
          </a:prstGeom>
        </p:spPr>
        <p:txBody>
          <a:bodyPr wrap="square">
            <a:spAutoFit/>
          </a:bodyPr>
          <a:lstStyle/>
          <a:p>
            <a:pPr algn="ctr"/>
            <a:r>
              <a:rPr lang="en-US" sz="700" i="1" dirty="0">
                <a:solidFill>
                  <a:srgbClr val="262E32"/>
                </a:solidFill>
                <a:latin typeface="Arial" panose="020B0604020202020204" pitchFamily="34" charset="0"/>
                <a:ea typeface="Arial" charset="0"/>
                <a:cs typeface="Arial" panose="020B0604020202020204" pitchFamily="34" charset="0"/>
              </a:rPr>
              <a:t>Past</a:t>
            </a:r>
          </a:p>
          <a:p>
            <a:pPr algn="ctr"/>
            <a:r>
              <a:rPr lang="en-US" sz="700" i="1" dirty="0">
                <a:solidFill>
                  <a:srgbClr val="262E32"/>
                </a:solidFill>
                <a:latin typeface="Arial" panose="020B0604020202020204" pitchFamily="34" charset="0"/>
                <a:ea typeface="Arial" charset="0"/>
                <a:cs typeface="Arial" panose="020B0604020202020204" pitchFamily="34" charset="0"/>
              </a:rPr>
              <a:t>behavior</a:t>
            </a:r>
            <a:endParaRPr lang="en-US" sz="600" i="1" dirty="0">
              <a:solidFill>
                <a:srgbClr val="000000"/>
              </a:solidFill>
              <a:latin typeface="Arial" panose="020B0604020202020204" pitchFamily="34" charset="0"/>
              <a:ea typeface="Arial" charset="0"/>
              <a:cs typeface="Arial" panose="020B0604020202020204" pitchFamily="34" charset="0"/>
            </a:endParaRPr>
          </a:p>
        </p:txBody>
      </p:sp>
      <p:sp>
        <p:nvSpPr>
          <p:cNvPr id="120" name="Rectangle 119"/>
          <p:cNvSpPr/>
          <p:nvPr/>
        </p:nvSpPr>
        <p:spPr>
          <a:xfrm>
            <a:off x="6523029" y="2867606"/>
            <a:ext cx="594918" cy="200055"/>
          </a:xfrm>
          <a:prstGeom prst="rect">
            <a:avLst/>
          </a:prstGeom>
        </p:spPr>
        <p:txBody>
          <a:bodyPr wrap="square">
            <a:spAutoFit/>
          </a:bodyPr>
          <a:lstStyle/>
          <a:p>
            <a:pPr algn="ctr"/>
            <a:r>
              <a:rPr lang="en-US" sz="700" dirty="0">
                <a:solidFill>
                  <a:srgbClr val="262E32"/>
                </a:solidFill>
                <a:latin typeface="Arial" panose="020B0604020202020204" pitchFamily="34" charset="0"/>
                <a:ea typeface="Arial" charset="0"/>
                <a:cs typeface="Arial" panose="020B0604020202020204" pitchFamily="34" charset="0"/>
              </a:rPr>
              <a:t>count = 2</a:t>
            </a:r>
            <a:endParaRPr lang="en-US" sz="600" dirty="0">
              <a:solidFill>
                <a:srgbClr val="000000"/>
              </a:solidFill>
              <a:latin typeface="Arial" panose="020B0604020202020204" pitchFamily="34" charset="0"/>
              <a:ea typeface="Arial" charset="0"/>
              <a:cs typeface="Arial" panose="020B0604020202020204" pitchFamily="34" charset="0"/>
            </a:endParaRPr>
          </a:p>
        </p:txBody>
      </p:sp>
      <p:sp>
        <p:nvSpPr>
          <p:cNvPr id="121" name="Rectangle 120"/>
          <p:cNvSpPr/>
          <p:nvPr/>
        </p:nvSpPr>
        <p:spPr>
          <a:xfrm>
            <a:off x="7056027" y="2867606"/>
            <a:ext cx="732248" cy="200055"/>
          </a:xfrm>
          <a:prstGeom prst="rect">
            <a:avLst/>
          </a:prstGeom>
        </p:spPr>
        <p:txBody>
          <a:bodyPr wrap="square">
            <a:spAutoFit/>
          </a:bodyPr>
          <a:lstStyle/>
          <a:p>
            <a:pPr algn="ctr"/>
            <a:r>
              <a:rPr lang="en-US" sz="700" dirty="0">
                <a:solidFill>
                  <a:srgbClr val="262E32"/>
                </a:solidFill>
                <a:latin typeface="Arial" panose="020B0604020202020204" pitchFamily="34" charset="0"/>
                <a:ea typeface="Arial" charset="0"/>
                <a:cs typeface="Arial" panose="020B0604020202020204" pitchFamily="34" charset="0"/>
              </a:rPr>
              <a:t>drop 2 points</a:t>
            </a:r>
            <a:endParaRPr lang="en-US" sz="600" dirty="0">
              <a:solidFill>
                <a:srgbClr val="000000"/>
              </a:solidFill>
              <a:latin typeface="Arial" panose="020B0604020202020204" pitchFamily="34" charset="0"/>
              <a:ea typeface="Arial" charset="0"/>
              <a:cs typeface="Arial" panose="020B0604020202020204" pitchFamily="34" charset="0"/>
            </a:endParaRPr>
          </a:p>
        </p:txBody>
      </p:sp>
      <p:cxnSp>
        <p:nvCxnSpPr>
          <p:cNvPr id="122" name="Straight Connector 121">
            <a:extLst>
              <a:ext uri="{FF2B5EF4-FFF2-40B4-BE49-F238E27FC236}">
                <a16:creationId xmlns:a16="http://schemas.microsoft.com/office/drawing/2014/main" id="{3A333346-804D-564B-A450-5768048DFFE3}"/>
              </a:ext>
            </a:extLst>
          </p:cNvPr>
          <p:cNvCxnSpPr>
            <a:cxnSpLocks/>
            <a:stCxn id="73" idx="0"/>
            <a:endCxn id="67" idx="0"/>
          </p:cNvCxnSpPr>
          <p:nvPr/>
        </p:nvCxnSpPr>
        <p:spPr>
          <a:xfrm flipV="1">
            <a:off x="6812887" y="3040003"/>
            <a:ext cx="9543" cy="88391"/>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3A333346-804D-564B-A450-5768048DFFE3}"/>
              </a:ext>
            </a:extLst>
          </p:cNvPr>
          <p:cNvCxnSpPr>
            <a:cxnSpLocks/>
          </p:cNvCxnSpPr>
          <p:nvPr/>
        </p:nvCxnSpPr>
        <p:spPr>
          <a:xfrm flipH="1" flipV="1">
            <a:off x="6992540" y="3018710"/>
            <a:ext cx="101616" cy="109966"/>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3A333346-804D-564B-A450-5768048DFFE3}"/>
              </a:ext>
            </a:extLst>
          </p:cNvPr>
          <p:cNvCxnSpPr>
            <a:cxnSpLocks/>
          </p:cNvCxnSpPr>
          <p:nvPr/>
        </p:nvCxnSpPr>
        <p:spPr>
          <a:xfrm flipV="1">
            <a:off x="7308468" y="3011428"/>
            <a:ext cx="30135" cy="124391"/>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A333346-804D-564B-A450-5768048DFFE3}"/>
              </a:ext>
            </a:extLst>
          </p:cNvPr>
          <p:cNvCxnSpPr>
            <a:cxnSpLocks/>
            <a:stCxn id="116" idx="0"/>
          </p:cNvCxnSpPr>
          <p:nvPr/>
        </p:nvCxnSpPr>
        <p:spPr>
          <a:xfrm flipH="1" flipV="1">
            <a:off x="7418784" y="3009185"/>
            <a:ext cx="19315" cy="119209"/>
          </a:xfrm>
          <a:prstGeom prst="line">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0" name="TextBox 129"/>
          <p:cNvSpPr txBox="1"/>
          <p:nvPr/>
        </p:nvSpPr>
        <p:spPr>
          <a:xfrm>
            <a:off x="7191967" y="3064354"/>
            <a:ext cx="248786" cy="246221"/>
          </a:xfrm>
          <a:prstGeom prst="rect">
            <a:avLst/>
          </a:prstGeom>
          <a:noFill/>
        </p:spPr>
        <p:txBody>
          <a:bodyPr wrap="none" rtlCol="0">
            <a:spAutoFit/>
          </a:bodyPr>
          <a:lstStyle/>
          <a:p>
            <a:r>
              <a:rPr lang="en-US" sz="1000" dirty="0">
                <a:solidFill>
                  <a:srgbClr val="FF0000"/>
                </a:solidFill>
                <a:latin typeface="Arial" panose="020B0604020202020204" pitchFamily="34" charset="0"/>
                <a:cs typeface="Arial" panose="020B0604020202020204" pitchFamily="34" charset="0"/>
              </a:rPr>
              <a:t>x</a:t>
            </a:r>
          </a:p>
        </p:txBody>
      </p:sp>
      <p:sp>
        <p:nvSpPr>
          <p:cNvPr id="131" name="TextBox 130"/>
          <p:cNvSpPr txBox="1"/>
          <p:nvPr/>
        </p:nvSpPr>
        <p:spPr>
          <a:xfrm>
            <a:off x="7334842" y="3064354"/>
            <a:ext cx="248786" cy="246221"/>
          </a:xfrm>
          <a:prstGeom prst="rect">
            <a:avLst/>
          </a:prstGeom>
          <a:noFill/>
        </p:spPr>
        <p:txBody>
          <a:bodyPr wrap="none" rtlCol="0">
            <a:spAutoFit/>
          </a:bodyPr>
          <a:lstStyle/>
          <a:p>
            <a:r>
              <a:rPr lang="en-US" sz="1000" dirty="0">
                <a:solidFill>
                  <a:srgbClr val="FF0000"/>
                </a:solidFill>
                <a:latin typeface="Arial" panose="020B0604020202020204" pitchFamily="34" charset="0"/>
                <a:cs typeface="Arial" panose="020B0604020202020204" pitchFamily="34" charset="0"/>
              </a:rPr>
              <a:t>x</a:t>
            </a:r>
          </a:p>
        </p:txBody>
      </p:sp>
      <p:sp>
        <p:nvSpPr>
          <p:cNvPr id="134" name="TextBox 133"/>
          <p:cNvSpPr txBox="1"/>
          <p:nvPr/>
        </p:nvSpPr>
        <p:spPr>
          <a:xfrm>
            <a:off x="392112" y="2426135"/>
            <a:ext cx="3756142"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Approach</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Use a simple form of past behavior modeling by counting the number of change points which occurred in the past during the same interval of time</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When a new change data point is detected, drop the point if it is below the count of past behavior</a:t>
            </a:r>
          </a:p>
        </p:txBody>
      </p:sp>
      <p:grpSp>
        <p:nvGrpSpPr>
          <p:cNvPr id="135" name="Group 134"/>
          <p:cNvGrpSpPr/>
          <p:nvPr/>
        </p:nvGrpSpPr>
        <p:grpSpPr>
          <a:xfrm>
            <a:off x="6498133" y="2723118"/>
            <a:ext cx="647147" cy="125151"/>
            <a:chOff x="6396383" y="2145388"/>
            <a:chExt cx="647147" cy="125151"/>
          </a:xfrm>
        </p:grpSpPr>
        <p:sp>
          <p:nvSpPr>
            <p:cNvPr id="136" name="Rectangle 135"/>
            <p:cNvSpPr/>
            <p:nvPr/>
          </p:nvSpPr>
          <p:spPr>
            <a:xfrm>
              <a:off x="6396383"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6526144"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655905"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78566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691542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TextBox 140">
            <a:extLst>
              <a:ext uri="{FF2B5EF4-FFF2-40B4-BE49-F238E27FC236}">
                <a16:creationId xmlns:a16="http://schemas.microsoft.com/office/drawing/2014/main" id="{081A7832-E181-E94A-92DA-0040EA08999F}"/>
              </a:ext>
            </a:extLst>
          </p:cNvPr>
          <p:cNvSpPr txBox="1"/>
          <p:nvPr/>
        </p:nvSpPr>
        <p:spPr>
          <a:xfrm>
            <a:off x="6804874" y="2531445"/>
            <a:ext cx="604653" cy="215444"/>
          </a:xfrm>
          <a:prstGeom prst="rect">
            <a:avLst/>
          </a:prstGeom>
          <a:noFill/>
        </p:spPr>
        <p:txBody>
          <a:bodyPr wrap="none" rtlCol="0">
            <a:spAutoFit/>
          </a:bodyPr>
          <a:lstStyle/>
          <a:p>
            <a:r>
              <a:rPr lang="en-US" sz="800" i="1" dirty="0">
                <a:latin typeface="Arial" panose="020B0604020202020204" pitchFamily="34" charset="0"/>
                <a:cs typeface="Arial" panose="020B0604020202020204" pitchFamily="34" charset="0"/>
              </a:rPr>
              <a:t>Queue Q</a:t>
            </a:r>
            <a:endParaRPr lang="en-US" sz="800" i="1" dirty="0"/>
          </a:p>
        </p:txBody>
      </p:sp>
      <p:sp>
        <p:nvSpPr>
          <p:cNvPr id="143" name="Oval 142">
            <a:extLst>
              <a:ext uri="{FF2B5EF4-FFF2-40B4-BE49-F238E27FC236}">
                <a16:creationId xmlns:a16="http://schemas.microsoft.com/office/drawing/2014/main" id="{8195DCB5-7675-9741-93CD-26A6CB87D3A4}"/>
              </a:ext>
            </a:extLst>
          </p:cNvPr>
          <p:cNvSpPr>
            <a:spLocks noChangeAspect="1"/>
          </p:cNvSpPr>
          <p:nvPr/>
        </p:nvSpPr>
        <p:spPr>
          <a:xfrm>
            <a:off x="6660445" y="2754938"/>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195DCB5-7675-9741-93CD-26A6CB87D3A4}"/>
              </a:ext>
            </a:extLst>
          </p:cNvPr>
          <p:cNvSpPr>
            <a:spLocks noChangeAspect="1"/>
          </p:cNvSpPr>
          <p:nvPr/>
        </p:nvSpPr>
        <p:spPr>
          <a:xfrm>
            <a:off x="6524852" y="2753744"/>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p:cNvGrpSpPr/>
          <p:nvPr/>
        </p:nvGrpSpPr>
        <p:grpSpPr>
          <a:xfrm>
            <a:off x="7147420" y="2723118"/>
            <a:ext cx="647147" cy="125151"/>
            <a:chOff x="6396383" y="2145388"/>
            <a:chExt cx="647147" cy="125151"/>
          </a:xfrm>
        </p:grpSpPr>
        <p:sp>
          <p:nvSpPr>
            <p:cNvPr id="148" name="Rectangle 147"/>
            <p:cNvSpPr/>
            <p:nvPr/>
          </p:nvSpPr>
          <p:spPr>
            <a:xfrm>
              <a:off x="6396383"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526144"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655905"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678566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691542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Oval 152">
            <a:extLst>
              <a:ext uri="{FF2B5EF4-FFF2-40B4-BE49-F238E27FC236}">
                <a16:creationId xmlns:a16="http://schemas.microsoft.com/office/drawing/2014/main" id="{8195DCB5-7675-9741-93CD-26A6CB87D3A4}"/>
              </a:ext>
            </a:extLst>
          </p:cNvPr>
          <p:cNvSpPr>
            <a:spLocks noChangeAspect="1"/>
          </p:cNvSpPr>
          <p:nvPr/>
        </p:nvSpPr>
        <p:spPr>
          <a:xfrm>
            <a:off x="7312419" y="2751221"/>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195DCB5-7675-9741-93CD-26A6CB87D3A4}"/>
              </a:ext>
            </a:extLst>
          </p:cNvPr>
          <p:cNvSpPr>
            <a:spLocks noChangeAspect="1"/>
          </p:cNvSpPr>
          <p:nvPr/>
        </p:nvSpPr>
        <p:spPr>
          <a:xfrm>
            <a:off x="7176826" y="2750027"/>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8195DCB5-7675-9741-93CD-26A6CB87D3A4}"/>
              </a:ext>
            </a:extLst>
          </p:cNvPr>
          <p:cNvSpPr>
            <a:spLocks noChangeAspect="1"/>
          </p:cNvSpPr>
          <p:nvPr/>
        </p:nvSpPr>
        <p:spPr>
          <a:xfrm>
            <a:off x="7442517" y="2756425"/>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a:extLst>
              <a:ext uri="{FF2B5EF4-FFF2-40B4-BE49-F238E27FC236}">
                <a16:creationId xmlns:a16="http://schemas.microsoft.com/office/drawing/2014/main" id="{1C4B5032-D096-6F42-80DA-0D5C5E531D82}"/>
              </a:ext>
            </a:extLst>
          </p:cNvPr>
          <p:cNvSpPr txBox="1"/>
          <p:nvPr/>
        </p:nvSpPr>
        <p:spPr>
          <a:xfrm>
            <a:off x="4722180" y="867146"/>
            <a:ext cx="245260" cy="215444"/>
          </a:xfrm>
          <a:prstGeom prst="rect">
            <a:avLst/>
          </a:prstGeom>
          <a:noFill/>
        </p:spPr>
        <p:txBody>
          <a:bodyPr wrap="none" lIns="0" tIns="0" rIns="0" bIns="0" rtlCol="0">
            <a:spAutoFit/>
          </a:bodyPr>
          <a:lstStyle/>
          <a:p>
            <a:pPr algn="ctr" fontAlgn="auto">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VM1</a:t>
            </a:r>
          </a:p>
          <a:p>
            <a:pPr algn="ctr" fontAlgn="auto">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metric</a:t>
            </a:r>
          </a:p>
        </p:txBody>
      </p:sp>
      <p:pic>
        <p:nvPicPr>
          <p:cNvPr id="159" name="Picture 158"/>
          <p:cNvPicPr>
            <a:picLocks noChangeAspect="1"/>
          </p:cNvPicPr>
          <p:nvPr/>
        </p:nvPicPr>
        <p:blipFill rotWithShape="1">
          <a:blip r:embed="rId10"/>
          <a:srcRect l="36995" t="21165" r="27548" b="59176"/>
          <a:stretch/>
        </p:blipFill>
        <p:spPr>
          <a:xfrm>
            <a:off x="4998720" y="661989"/>
            <a:ext cx="3679994" cy="1246822"/>
          </a:xfrm>
          <a:prstGeom prst="rect">
            <a:avLst/>
          </a:prstGeom>
        </p:spPr>
      </p:pic>
      <p:sp>
        <p:nvSpPr>
          <p:cNvPr id="160" name="TextBox 159">
            <a:extLst>
              <a:ext uri="{FF2B5EF4-FFF2-40B4-BE49-F238E27FC236}">
                <a16:creationId xmlns:a16="http://schemas.microsoft.com/office/drawing/2014/main" id="{1C4B5032-D096-6F42-80DA-0D5C5E531D82}"/>
              </a:ext>
            </a:extLst>
          </p:cNvPr>
          <p:cNvSpPr txBox="1"/>
          <p:nvPr/>
        </p:nvSpPr>
        <p:spPr>
          <a:xfrm>
            <a:off x="4722180" y="1491986"/>
            <a:ext cx="245260" cy="215444"/>
          </a:xfrm>
          <a:prstGeom prst="rect">
            <a:avLst/>
          </a:prstGeom>
          <a:noFill/>
        </p:spPr>
        <p:txBody>
          <a:bodyPr wrap="none" lIns="0" tIns="0" rIns="0" bIns="0" rtlCol="0">
            <a:spAutoFit/>
          </a:bodyPr>
          <a:lstStyle/>
          <a:p>
            <a:pPr algn="ctr" fontAlgn="auto">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VM2</a:t>
            </a:r>
          </a:p>
          <a:p>
            <a:pPr algn="ctr" fontAlgn="auto">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metric</a:t>
            </a:r>
          </a:p>
        </p:txBody>
      </p:sp>
      <p:sp>
        <p:nvSpPr>
          <p:cNvPr id="161" name="Oval 160"/>
          <p:cNvSpPr/>
          <p:nvPr/>
        </p:nvSpPr>
        <p:spPr>
          <a:xfrm>
            <a:off x="5030548" y="1519084"/>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711005" y="1640453"/>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8223003" y="1433219"/>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166178" y="747560"/>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7978536" y="1560042"/>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6430724" y="837095"/>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5915421" y="1440027"/>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7935592" y="730431"/>
            <a:ext cx="395288" cy="118599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7078980" y="730431"/>
            <a:ext cx="822695" cy="1185999"/>
          </a:xfrm>
          <a:prstGeom prst="rect">
            <a:avLst/>
          </a:prstGeom>
          <a:solidFill>
            <a:srgbClr val="0099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829806" y="1911173"/>
            <a:ext cx="594918" cy="307777"/>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Current behavior</a:t>
            </a:r>
            <a:endParaRPr lang="en-US" sz="600" b="1" dirty="0">
              <a:solidFill>
                <a:srgbClr val="000000"/>
              </a:solidFill>
              <a:latin typeface="Arial" panose="020B0604020202020204" pitchFamily="34" charset="0"/>
              <a:ea typeface="Arial" charset="0"/>
              <a:cs typeface="Arial" panose="020B0604020202020204" pitchFamily="34" charset="0"/>
            </a:endParaRPr>
          </a:p>
        </p:txBody>
      </p:sp>
      <p:sp>
        <p:nvSpPr>
          <p:cNvPr id="171" name="Rectangle 170"/>
          <p:cNvSpPr/>
          <p:nvPr/>
        </p:nvSpPr>
        <p:spPr>
          <a:xfrm>
            <a:off x="7153858" y="1911173"/>
            <a:ext cx="594918" cy="307777"/>
          </a:xfrm>
          <a:prstGeom prst="rect">
            <a:avLst/>
          </a:prstGeom>
        </p:spPr>
        <p:txBody>
          <a:bodyPr wrap="square">
            <a:spAutoFit/>
          </a:bodyPr>
          <a:lstStyle/>
          <a:p>
            <a:pPr algn="ctr"/>
            <a:r>
              <a:rPr lang="en-US" sz="700" b="1" dirty="0">
                <a:solidFill>
                  <a:srgbClr val="262E32"/>
                </a:solidFill>
                <a:latin typeface="Arial" panose="020B0604020202020204" pitchFamily="34" charset="0"/>
                <a:ea typeface="Arial" charset="0"/>
                <a:cs typeface="Arial" panose="020B0604020202020204" pitchFamily="34" charset="0"/>
              </a:rPr>
              <a:t>Past</a:t>
            </a:r>
          </a:p>
          <a:p>
            <a:pPr algn="ctr"/>
            <a:r>
              <a:rPr lang="en-US" sz="700" b="1" dirty="0">
                <a:solidFill>
                  <a:srgbClr val="262E32"/>
                </a:solidFill>
                <a:latin typeface="Arial" panose="020B0604020202020204" pitchFamily="34" charset="0"/>
                <a:ea typeface="Arial" charset="0"/>
                <a:cs typeface="Arial" panose="020B0604020202020204" pitchFamily="34" charset="0"/>
              </a:rPr>
              <a:t>behavior</a:t>
            </a:r>
            <a:endParaRPr lang="en-US" sz="600" b="1" dirty="0">
              <a:solidFill>
                <a:srgbClr val="000000"/>
              </a:solidFill>
              <a:latin typeface="Arial" panose="020B0604020202020204" pitchFamily="34" charset="0"/>
              <a:ea typeface="Arial" charset="0"/>
              <a:cs typeface="Arial" panose="020B0604020202020204" pitchFamily="34" charset="0"/>
            </a:endParaRPr>
          </a:p>
        </p:txBody>
      </p:sp>
      <p:sp>
        <p:nvSpPr>
          <p:cNvPr id="172" name="TextBox 171">
            <a:extLst>
              <a:ext uri="{FF2B5EF4-FFF2-40B4-BE49-F238E27FC236}">
                <a16:creationId xmlns:a16="http://schemas.microsoft.com/office/drawing/2014/main" id="{1C4B5032-D096-6F42-80DA-0D5C5E531D82}"/>
              </a:ext>
            </a:extLst>
          </p:cNvPr>
          <p:cNvSpPr txBox="1"/>
          <p:nvPr/>
        </p:nvSpPr>
        <p:spPr>
          <a:xfrm>
            <a:off x="7126229" y="1053831"/>
            <a:ext cx="625171" cy="160750"/>
          </a:xfrm>
          <a:prstGeom prst="rect">
            <a:avLst/>
          </a:prstGeom>
          <a:noFill/>
        </p:spPr>
        <p:txBody>
          <a:bodyPr wrap="none" lIns="0" tIns="0" rIns="0" bIns="0" rtlCol="0">
            <a:spAutoFit/>
          </a:bodyPr>
          <a:lstStyle/>
          <a:p>
            <a:pPr fontAlgn="auto">
              <a:lnSpc>
                <a:spcPct val="114000"/>
              </a:lnSpc>
              <a:spcBef>
                <a:spcPts val="0"/>
              </a:spcBef>
              <a:spcAft>
                <a:spcPts val="0"/>
              </a:spcAft>
            </a:pPr>
            <a:r>
              <a:rPr lang="en-US" sz="1000" dirty="0">
                <a:solidFill>
                  <a:srgbClr val="FF0000"/>
                </a:solidFill>
                <a:latin typeface="Arial" panose="020B0604020202020204" pitchFamily="34" charset="0"/>
                <a:ea typeface="+mn-ea"/>
                <a:cs typeface="Arial" panose="020B0604020202020204" pitchFamily="34" charset="0"/>
              </a:rPr>
              <a:t>Density D1</a:t>
            </a:r>
          </a:p>
        </p:txBody>
      </p:sp>
      <p:sp>
        <p:nvSpPr>
          <p:cNvPr id="173" name="TextBox 172">
            <a:extLst>
              <a:ext uri="{FF2B5EF4-FFF2-40B4-BE49-F238E27FC236}">
                <a16:creationId xmlns:a16="http://schemas.microsoft.com/office/drawing/2014/main" id="{1C4B5032-D096-6F42-80DA-0D5C5E531D82}"/>
              </a:ext>
            </a:extLst>
          </p:cNvPr>
          <p:cNvSpPr txBox="1"/>
          <p:nvPr/>
        </p:nvSpPr>
        <p:spPr>
          <a:xfrm>
            <a:off x="7840604" y="1053831"/>
            <a:ext cx="625171" cy="175433"/>
          </a:xfrm>
          <a:prstGeom prst="rect">
            <a:avLst/>
          </a:prstGeom>
          <a:noFill/>
        </p:spPr>
        <p:txBody>
          <a:bodyPr wrap="none" lIns="0" tIns="0" rIns="0" bIns="0" rtlCol="0">
            <a:spAutoFit/>
          </a:bodyPr>
          <a:lstStyle/>
          <a:p>
            <a:pPr fontAlgn="auto">
              <a:lnSpc>
                <a:spcPct val="114000"/>
              </a:lnSpc>
              <a:spcBef>
                <a:spcPts val="0"/>
              </a:spcBef>
              <a:spcAft>
                <a:spcPts val="0"/>
              </a:spcAft>
            </a:pPr>
            <a:r>
              <a:rPr lang="en-US" sz="1000" dirty="0">
                <a:solidFill>
                  <a:srgbClr val="FF0000"/>
                </a:solidFill>
                <a:latin typeface="Arial" panose="020B0604020202020204" pitchFamily="34" charset="0"/>
                <a:ea typeface="+mn-ea"/>
                <a:cs typeface="Arial" panose="020B0604020202020204" pitchFamily="34" charset="0"/>
              </a:rPr>
              <a:t>Density D2</a:t>
            </a:r>
          </a:p>
        </p:txBody>
      </p:sp>
      <p:sp>
        <p:nvSpPr>
          <p:cNvPr id="175" name="Oval 174"/>
          <p:cNvSpPr/>
          <p:nvPr/>
        </p:nvSpPr>
        <p:spPr>
          <a:xfrm>
            <a:off x="7186683" y="1482749"/>
            <a:ext cx="62447" cy="624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05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Correlation strength</a:t>
            </a:r>
            <a:endParaRPr lang="en-US" sz="1400" b="0" dirty="0"/>
          </a:p>
        </p:txBody>
      </p:sp>
      <p:grpSp>
        <p:nvGrpSpPr>
          <p:cNvPr id="40" name="Group 39"/>
          <p:cNvGrpSpPr/>
          <p:nvPr/>
        </p:nvGrpSpPr>
        <p:grpSpPr>
          <a:xfrm>
            <a:off x="981164" y="1791045"/>
            <a:ext cx="2420227" cy="1160178"/>
            <a:chOff x="981164" y="1490455"/>
            <a:chExt cx="3107902" cy="1160178"/>
          </a:xfrm>
        </p:grpSpPr>
        <p:cxnSp>
          <p:nvCxnSpPr>
            <p:cNvPr id="61" name="Straight Connector 60">
              <a:extLst>
                <a:ext uri="{FF2B5EF4-FFF2-40B4-BE49-F238E27FC236}">
                  <a16:creationId xmlns:a16="http://schemas.microsoft.com/office/drawing/2014/main" id="{E8164AA7-01DB-8945-B888-8FBA94CDDB60}"/>
                </a:ext>
              </a:extLst>
            </p:cNvPr>
            <p:cNvCxnSpPr>
              <a:cxnSpLocks/>
            </p:cNvCxnSpPr>
            <p:nvPr/>
          </p:nvCxnSpPr>
          <p:spPr>
            <a:xfrm>
              <a:off x="981164" y="1490455"/>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CEFC8C8-CF1D-784C-8FB8-A71C61468837}"/>
                </a:ext>
              </a:extLst>
            </p:cNvPr>
            <p:cNvCxnSpPr>
              <a:cxnSpLocks/>
            </p:cNvCxnSpPr>
            <p:nvPr/>
          </p:nvCxnSpPr>
          <p:spPr>
            <a:xfrm>
              <a:off x="981164" y="1801422"/>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0B5A854-DAC8-A64C-BE9A-FB4903133A28}"/>
                </a:ext>
              </a:extLst>
            </p:cNvPr>
            <p:cNvCxnSpPr>
              <a:cxnSpLocks/>
            </p:cNvCxnSpPr>
            <p:nvPr/>
          </p:nvCxnSpPr>
          <p:spPr>
            <a:xfrm>
              <a:off x="981164" y="2112388"/>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C5471BD9-07A3-4646-A30A-79C11786993D}"/>
                </a:ext>
              </a:extLst>
            </p:cNvPr>
            <p:cNvCxnSpPr>
              <a:cxnSpLocks/>
            </p:cNvCxnSpPr>
            <p:nvPr/>
          </p:nvCxnSpPr>
          <p:spPr>
            <a:xfrm>
              <a:off x="981164" y="2650633"/>
              <a:ext cx="3107902"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B76A1FB-7DA9-1740-B75C-37667858564F}"/>
                  </a:ext>
                </a:extLst>
              </p:cNvPr>
              <p:cNvSpPr txBox="1"/>
              <p:nvPr/>
            </p:nvSpPr>
            <p:spPr>
              <a:xfrm>
                <a:off x="708189" y="1641102"/>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b="0" i="1" dirty="0" smtClean="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1</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6B76A1FB-7DA9-1740-B75C-37667858564F}"/>
                  </a:ext>
                </a:extLst>
              </p:cNvPr>
              <p:cNvSpPr txBox="1">
                <a:spLocks noRot="1" noChangeAspect="1" noMove="1" noResize="1" noEditPoints="1" noAdjustHandles="1" noChangeArrowheads="1" noChangeShapeType="1" noTextEdit="1"/>
              </p:cNvSpPr>
              <p:nvPr/>
            </p:nvSpPr>
            <p:spPr>
              <a:xfrm>
                <a:off x="708189" y="1641102"/>
                <a:ext cx="344325" cy="2154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6F15720-5CE0-CD41-A51C-E15E69E9CA7E}"/>
                  </a:ext>
                </a:extLst>
              </p:cNvPr>
              <p:cNvSpPr txBox="1"/>
              <p:nvPr/>
            </p:nvSpPr>
            <p:spPr>
              <a:xfrm>
                <a:off x="708189" y="1953852"/>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2</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B6F15720-5CE0-CD41-A51C-E15E69E9CA7E}"/>
                  </a:ext>
                </a:extLst>
              </p:cNvPr>
              <p:cNvSpPr txBox="1">
                <a:spLocks noRot="1" noChangeAspect="1" noMove="1" noResize="1" noEditPoints="1" noAdjustHandles="1" noChangeArrowheads="1" noChangeShapeType="1" noTextEdit="1"/>
              </p:cNvSpPr>
              <p:nvPr/>
            </p:nvSpPr>
            <p:spPr>
              <a:xfrm>
                <a:off x="708189" y="1953852"/>
                <a:ext cx="344325" cy="2154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7ECE4E1-9756-3447-A0AA-F92C54C18966}"/>
                  </a:ext>
                </a:extLst>
              </p:cNvPr>
              <p:cNvSpPr txBox="1"/>
              <p:nvPr/>
            </p:nvSpPr>
            <p:spPr>
              <a:xfrm>
                <a:off x="708189" y="2266602"/>
                <a:ext cx="34432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3</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37ECE4E1-9756-3447-A0AA-F92C54C18966}"/>
                  </a:ext>
                </a:extLst>
              </p:cNvPr>
              <p:cNvSpPr txBox="1">
                <a:spLocks noRot="1" noChangeAspect="1" noMove="1" noResize="1" noEditPoints="1" noAdjustHandles="1" noChangeArrowheads="1" noChangeShapeType="1" noTextEdit="1"/>
              </p:cNvSpPr>
              <p:nvPr/>
            </p:nvSpPr>
            <p:spPr>
              <a:xfrm>
                <a:off x="708189" y="2266602"/>
                <a:ext cx="344325" cy="215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A8B785-EB4B-634C-B747-3333CCEF1506}"/>
                  </a:ext>
                </a:extLst>
              </p:cNvPr>
              <p:cNvSpPr txBox="1"/>
              <p:nvPr/>
            </p:nvSpPr>
            <p:spPr>
              <a:xfrm>
                <a:off x="708189" y="2786559"/>
                <a:ext cx="351378"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cs typeface="Arial" panose="020B0604020202020204" pitchFamily="34" charset="0"/>
                            </a:rPr>
                          </m:ctrlPr>
                        </m:sSubPr>
                        <m:e>
                          <m:r>
                            <a:rPr lang="en-US" sz="800" i="1" dirty="0">
                              <a:latin typeface="Cambria Math" panose="02040503050406030204" pitchFamily="18" charset="0"/>
                              <a:cs typeface="Arial" panose="020B0604020202020204" pitchFamily="34" charset="0"/>
                            </a:rPr>
                            <m:t>𝑡𝑠</m:t>
                          </m:r>
                        </m:e>
                        <m:sub>
                          <m:r>
                            <a:rPr lang="en-US" sz="800" b="0" i="1" dirty="0" smtClean="0">
                              <a:latin typeface="Cambria Math" panose="02040503050406030204" pitchFamily="18" charset="0"/>
                              <a:cs typeface="Arial" panose="020B0604020202020204" pitchFamily="34" charset="0"/>
                            </a:rPr>
                            <m:t>𝑛</m:t>
                          </m:r>
                        </m:sub>
                      </m:sSub>
                    </m:oMath>
                  </m:oMathPara>
                </a14:m>
                <a:endParaRPr lang="en-US" sz="8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1DA8B785-EB4B-634C-B747-3333CCEF1506}"/>
                  </a:ext>
                </a:extLst>
              </p:cNvPr>
              <p:cNvSpPr txBox="1">
                <a:spLocks noRot="1" noChangeAspect="1" noMove="1" noResize="1" noEditPoints="1" noAdjustHandles="1" noChangeArrowheads="1" noChangeShapeType="1" noTextEdit="1"/>
              </p:cNvSpPr>
              <p:nvPr/>
            </p:nvSpPr>
            <p:spPr>
              <a:xfrm>
                <a:off x="708189" y="2786559"/>
                <a:ext cx="351378" cy="215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79EF17F-EAB2-A341-8478-179E19EC6C09}"/>
                  </a:ext>
                </a:extLst>
              </p:cNvPr>
              <p:cNvSpPr txBox="1"/>
              <p:nvPr/>
            </p:nvSpPr>
            <p:spPr>
              <a:xfrm>
                <a:off x="3122244" y="2984883"/>
                <a:ext cx="425758"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cs typeface="Arial" panose="020B0604020202020204" pitchFamily="34" charset="0"/>
                        </a:rPr>
                        <m:t>𝑡</m:t>
                      </m:r>
                      <m:r>
                        <a:rPr lang="en-US" sz="800" b="0" i="1" dirty="0" smtClean="0">
                          <a:latin typeface="Cambria Math" panose="02040503050406030204" pitchFamily="18" charset="0"/>
                          <a:cs typeface="Arial" panose="020B0604020202020204" pitchFamily="34" charset="0"/>
                        </a:rPr>
                        <m:t>𝑖𝑚𝑒</m:t>
                      </m:r>
                    </m:oMath>
                  </m:oMathPara>
                </a14:m>
                <a:endParaRPr lang="en-US" sz="800" dirty="0">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E79EF17F-EAB2-A341-8478-179E19EC6C09}"/>
                  </a:ext>
                </a:extLst>
              </p:cNvPr>
              <p:cNvSpPr txBox="1">
                <a:spLocks noRot="1" noChangeAspect="1" noMove="1" noResize="1" noEditPoints="1" noAdjustHandles="1" noChangeArrowheads="1" noChangeShapeType="1" noTextEdit="1"/>
              </p:cNvSpPr>
              <p:nvPr/>
            </p:nvSpPr>
            <p:spPr>
              <a:xfrm>
                <a:off x="3122244" y="2984883"/>
                <a:ext cx="425758" cy="215444"/>
              </a:xfrm>
              <a:prstGeom prst="rect">
                <a:avLst/>
              </a:prstGeom>
              <a:blipFill>
                <a:blip r:embed="rId6"/>
                <a:stretch>
                  <a:fillRect/>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5D975751-3E36-3447-A7D5-D8512B84077A}"/>
              </a:ext>
            </a:extLst>
          </p:cNvPr>
          <p:cNvSpPr/>
          <p:nvPr/>
        </p:nvSpPr>
        <p:spPr>
          <a:xfrm>
            <a:off x="1996698" y="1665594"/>
            <a:ext cx="534924" cy="149123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982D4D3-312C-4442-8659-5613DDCAAA9B}"/>
              </a:ext>
            </a:extLst>
          </p:cNvPr>
          <p:cNvSpPr>
            <a:spLocks noChangeAspect="1"/>
          </p:cNvSpPr>
          <p:nvPr/>
        </p:nvSpPr>
        <p:spPr>
          <a:xfrm>
            <a:off x="1250800" y="1751383"/>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66AD828-E892-AD48-B497-3255267C29CA}"/>
              </a:ext>
            </a:extLst>
          </p:cNvPr>
          <p:cNvSpPr>
            <a:spLocks noChangeAspect="1"/>
          </p:cNvSpPr>
          <p:nvPr/>
        </p:nvSpPr>
        <p:spPr>
          <a:xfrm>
            <a:off x="1221032" y="2912748"/>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angle 17">
            <a:extLst>
              <a:ext uri="{FF2B5EF4-FFF2-40B4-BE49-F238E27FC236}">
                <a16:creationId xmlns:a16="http://schemas.microsoft.com/office/drawing/2014/main" id="{924328E5-1174-5546-9823-976921CD7916}"/>
              </a:ext>
            </a:extLst>
          </p:cNvPr>
          <p:cNvSpPr>
            <a:spLocks noChangeAspect="1"/>
          </p:cNvSpPr>
          <p:nvPr/>
        </p:nvSpPr>
        <p:spPr>
          <a:xfrm>
            <a:off x="1675996" y="2056437"/>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Diamond 73">
            <a:extLst>
              <a:ext uri="{FF2B5EF4-FFF2-40B4-BE49-F238E27FC236}">
                <a16:creationId xmlns:a16="http://schemas.microsoft.com/office/drawing/2014/main" id="{733B76AF-BB30-9D4F-A32A-5EE08D5A14BC}"/>
              </a:ext>
            </a:extLst>
          </p:cNvPr>
          <p:cNvSpPr>
            <a:spLocks noChangeAspect="1"/>
          </p:cNvSpPr>
          <p:nvPr/>
        </p:nvSpPr>
        <p:spPr>
          <a:xfrm>
            <a:off x="1606146" y="2370762"/>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0B227C-B9DB-FA49-83D2-1359CB2460F1}"/>
              </a:ext>
            </a:extLst>
          </p:cNvPr>
          <p:cNvSpPr>
            <a:spLocks noChangeAspect="1"/>
          </p:cNvSpPr>
          <p:nvPr/>
        </p:nvSpPr>
        <p:spPr>
          <a:xfrm>
            <a:off x="1533375" y="1751383"/>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195DCB5-7675-9741-93CD-26A6CB87D3A4}"/>
              </a:ext>
            </a:extLst>
          </p:cNvPr>
          <p:cNvSpPr>
            <a:spLocks noChangeAspect="1"/>
          </p:cNvSpPr>
          <p:nvPr/>
        </p:nvSpPr>
        <p:spPr>
          <a:xfrm>
            <a:off x="2162025" y="1751383"/>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599EA53-9F45-2349-B2B5-292912214B01}"/>
              </a:ext>
            </a:extLst>
          </p:cNvPr>
          <p:cNvSpPr>
            <a:spLocks noChangeAspect="1"/>
          </p:cNvSpPr>
          <p:nvPr/>
        </p:nvSpPr>
        <p:spPr>
          <a:xfrm>
            <a:off x="2444600" y="1751383"/>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564311-97CC-484F-84C7-31F37F5AFF50}"/>
              </a:ext>
            </a:extLst>
          </p:cNvPr>
          <p:cNvSpPr>
            <a:spLocks noChangeAspect="1"/>
          </p:cNvSpPr>
          <p:nvPr/>
        </p:nvSpPr>
        <p:spPr>
          <a:xfrm>
            <a:off x="2310057" y="2912748"/>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A002AF-2472-434F-A49E-2EDC808B6F53}"/>
              </a:ext>
            </a:extLst>
          </p:cNvPr>
          <p:cNvSpPr>
            <a:spLocks noChangeAspect="1"/>
          </p:cNvSpPr>
          <p:nvPr/>
        </p:nvSpPr>
        <p:spPr>
          <a:xfrm>
            <a:off x="1760782" y="2912748"/>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2DCEF45-BC38-B747-9624-6E9C4FE65CF9}"/>
              </a:ext>
            </a:extLst>
          </p:cNvPr>
          <p:cNvSpPr>
            <a:spLocks noChangeAspect="1"/>
          </p:cNvSpPr>
          <p:nvPr/>
        </p:nvSpPr>
        <p:spPr>
          <a:xfrm>
            <a:off x="2894257" y="2912748"/>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riangle 25">
            <a:extLst>
              <a:ext uri="{FF2B5EF4-FFF2-40B4-BE49-F238E27FC236}">
                <a16:creationId xmlns:a16="http://schemas.microsoft.com/office/drawing/2014/main" id="{F62E3DFF-6C51-424A-A543-40AB7A6D7DEB}"/>
              </a:ext>
            </a:extLst>
          </p:cNvPr>
          <p:cNvSpPr>
            <a:spLocks noChangeAspect="1"/>
          </p:cNvSpPr>
          <p:nvPr/>
        </p:nvSpPr>
        <p:spPr>
          <a:xfrm>
            <a:off x="2110971" y="2056437"/>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iamond 81">
            <a:extLst>
              <a:ext uri="{FF2B5EF4-FFF2-40B4-BE49-F238E27FC236}">
                <a16:creationId xmlns:a16="http://schemas.microsoft.com/office/drawing/2014/main" id="{C84E3D11-DDB0-EF4A-9381-21B289FC1DC8}"/>
              </a:ext>
            </a:extLst>
          </p:cNvPr>
          <p:cNvSpPr>
            <a:spLocks noChangeAspect="1"/>
          </p:cNvSpPr>
          <p:nvPr/>
        </p:nvSpPr>
        <p:spPr>
          <a:xfrm>
            <a:off x="1122304" y="2370762"/>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iangle 27">
            <a:extLst>
              <a:ext uri="{FF2B5EF4-FFF2-40B4-BE49-F238E27FC236}">
                <a16:creationId xmlns:a16="http://schemas.microsoft.com/office/drawing/2014/main" id="{92898D26-5C6C-474C-BD62-05A73F1151F1}"/>
              </a:ext>
            </a:extLst>
          </p:cNvPr>
          <p:cNvSpPr>
            <a:spLocks noChangeAspect="1"/>
          </p:cNvSpPr>
          <p:nvPr/>
        </p:nvSpPr>
        <p:spPr>
          <a:xfrm>
            <a:off x="2888846" y="2056437"/>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iamond 83">
            <a:extLst>
              <a:ext uri="{FF2B5EF4-FFF2-40B4-BE49-F238E27FC236}">
                <a16:creationId xmlns:a16="http://schemas.microsoft.com/office/drawing/2014/main" id="{675EF2D7-3507-7D4B-A5ED-7496A3BE49BD}"/>
              </a:ext>
            </a:extLst>
          </p:cNvPr>
          <p:cNvSpPr>
            <a:spLocks noChangeAspect="1"/>
          </p:cNvSpPr>
          <p:nvPr/>
        </p:nvSpPr>
        <p:spPr>
          <a:xfrm>
            <a:off x="2553952" y="2370762"/>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F2D30AE8-9FDB-794F-9FB4-51E000106BC9}"/>
              </a:ext>
            </a:extLst>
          </p:cNvPr>
          <p:cNvSpPr txBox="1"/>
          <p:nvPr/>
        </p:nvSpPr>
        <p:spPr>
          <a:xfrm>
            <a:off x="398236" y="3687565"/>
            <a:ext cx="3075516" cy="1077218"/>
          </a:xfrm>
          <a:prstGeom prst="rect">
            <a:avLst/>
          </a:prstGeom>
          <a:noFill/>
        </p:spPr>
        <p:txBody>
          <a:bodyPr wrap="square" rtlCol="0">
            <a:spAutoFit/>
          </a:bodyPr>
          <a:lstStyle/>
          <a:p>
            <a:r>
              <a:rPr lang="en-US" sz="800" u="sng" dirty="0">
                <a:latin typeface="Consolas" panose="020B0609020204030204" pitchFamily="49" charset="0"/>
                <a:cs typeface="Consolas" panose="020B0609020204030204" pitchFamily="49" charset="0"/>
              </a:rPr>
              <a:t>function Overlap(x)</a:t>
            </a:r>
            <a:r>
              <a:rPr lang="en-US" sz="800" dirty="0">
                <a:latin typeface="Consolas" panose="020B0609020204030204" pitchFamily="49" charset="0"/>
                <a:cs typeface="Consolas" panose="020B0609020204030204" pitchFamily="49" charset="0"/>
              </a:rPr>
              <a:t>: (*)</a:t>
            </a:r>
          </a:p>
          <a:p>
            <a:r>
              <a:rPr lang="en-US" sz="800" dirty="0">
                <a:latin typeface="Consolas" panose="020B0609020204030204" pitchFamily="49" charset="0"/>
                <a:cs typeface="Consolas" panose="020B0609020204030204" pitchFamily="49" charset="0"/>
              </a:rPr>
              <a:t>  for t in [0, </a:t>
            </a:r>
            <a:r>
              <a:rPr lang="en-US" sz="800" dirty="0" err="1">
                <a:latin typeface="Consolas" panose="020B0609020204030204" pitchFamily="49" charset="0"/>
                <a:cs typeface="Consolas" panose="020B0609020204030204" pitchFamily="49" charset="0"/>
              </a:rPr>
              <a:t>ts_sz</a:t>
            </a:r>
            <a:r>
              <a:rPr lang="en-US" sz="800" dirty="0">
                <a:latin typeface="Consolas" panose="020B0609020204030204" pitchFamily="49" charset="0"/>
                <a:cs typeface="Consolas" panose="020B0609020204030204" pitchFamily="49" charset="0"/>
              </a:rPr>
              <a:t>]:</a:t>
            </a:r>
          </a:p>
          <a:p>
            <a:r>
              <a:rPr lang="en-US" sz="800" dirty="0">
                <a:latin typeface="Consolas" panose="020B0609020204030204" pitchFamily="49" charset="0"/>
                <a:cs typeface="Consolas" panose="020B0609020204030204" pitchFamily="49" charset="0"/>
              </a:rPr>
              <a:t>    color[0, n] = 0</a:t>
            </a:r>
          </a:p>
          <a:p>
            <a:r>
              <a:rPr lang="en-US" sz="800" dirty="0">
                <a:latin typeface="Consolas" panose="020B0609020204030204" pitchFamily="49" charset="0"/>
                <a:cs typeface="Consolas" panose="020B0609020204030204" pitchFamily="49" charset="0"/>
              </a:rPr>
              <a:t>    for w in [t, t + </a:t>
            </a:r>
            <a:r>
              <a:rPr lang="en-US" sz="800" dirty="0" err="1">
                <a:latin typeface="Consolas" panose="020B0609020204030204" pitchFamily="49" charset="0"/>
                <a:cs typeface="Consolas" panose="020B0609020204030204" pitchFamily="49" charset="0"/>
              </a:rPr>
              <a:t>window_sz</a:t>
            </a:r>
            <a:r>
              <a:rPr lang="en-US" sz="800" dirty="0">
                <a:latin typeface="Consolas" panose="020B0609020204030204" pitchFamily="49" charset="0"/>
                <a:cs typeface="Consolas" panose="020B0609020204030204" pitchFamily="49" charset="0"/>
              </a:rPr>
              <a:t>]:</a:t>
            </a:r>
          </a:p>
          <a:p>
            <a:r>
              <a:rPr lang="en-US" sz="800" dirty="0">
                <a:latin typeface="Consolas" panose="020B0609020204030204" pitchFamily="49" charset="0"/>
                <a:cs typeface="Consolas" panose="020B0609020204030204" pitchFamily="49" charset="0"/>
              </a:rPr>
              <a:t>      for i in [0, n]:</a:t>
            </a:r>
          </a:p>
          <a:p>
            <a:r>
              <a:rPr lang="en-US" sz="800" dirty="0">
                <a:latin typeface="Consolas" panose="020B0609020204030204" pitchFamily="49" charset="0"/>
                <a:cs typeface="Consolas" panose="020B0609020204030204" pitchFamily="49" charset="0"/>
              </a:rPr>
              <a:t>        color[a[</a:t>
            </a:r>
            <a:r>
              <a:rPr lang="en-US" sz="800" dirty="0" err="1">
                <a:latin typeface="Consolas" panose="020B0609020204030204" pitchFamily="49" charset="0"/>
                <a:cs typeface="Consolas" panose="020B0609020204030204" pitchFamily="49" charset="0"/>
              </a:rPr>
              <a:t>i</a:t>
            </a:r>
            <a:r>
              <a:rPr lang="en-US" sz="800" dirty="0">
                <a:latin typeface="Consolas" panose="020B0609020204030204" pitchFamily="49" charset="0"/>
                <a:cs typeface="Consolas" panose="020B0609020204030204" pitchFamily="49" charset="0"/>
              </a:rPr>
              <a:t>][w]] = </a:t>
            </a:r>
            <a:r>
              <a:rPr lang="en-US" sz="800" dirty="0" err="1">
                <a:latin typeface="Consolas" panose="020B0609020204030204" pitchFamily="49" charset="0"/>
                <a:cs typeface="Consolas" panose="020B0609020204030204" pitchFamily="49" charset="0"/>
              </a:rPr>
              <a:t>i</a:t>
            </a:r>
            <a:endParaRPr lang="en-US" sz="800" dirty="0">
              <a:latin typeface="Consolas" panose="020B0609020204030204" pitchFamily="49" charset="0"/>
              <a:cs typeface="Consolas" panose="020B0609020204030204" pitchFamily="49" charset="0"/>
            </a:endParaRPr>
          </a:p>
          <a:p>
            <a:r>
              <a:rPr lang="en-US" sz="800" dirty="0">
                <a:latin typeface="Consolas" panose="020B0609020204030204" pitchFamily="49" charset="0"/>
                <a:cs typeface="Consolas" panose="020B0609020204030204" pitchFamily="49" charset="0"/>
              </a:rPr>
              <a:t>    if |set(color[j] != 0)| &gt; c:</a:t>
            </a:r>
          </a:p>
          <a:p>
            <a:r>
              <a:rPr lang="en-US" sz="800" dirty="0">
                <a:latin typeface="Consolas" panose="020B0609020204030204" pitchFamily="49" charset="0"/>
                <a:cs typeface="Consolas" panose="020B0609020204030204" pitchFamily="49" charset="0"/>
              </a:rPr>
              <a:t>      print(t, color)</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F1D3D7-4B3B-394D-9F63-F7BE03149066}"/>
                  </a:ext>
                </a:extLst>
              </p:cNvPr>
              <p:cNvSpPr txBox="1"/>
              <p:nvPr/>
            </p:nvSpPr>
            <p:spPr>
              <a:xfrm>
                <a:off x="1852632" y="2936955"/>
                <a:ext cx="256096"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cs typeface="Arial" panose="020B0604020202020204" pitchFamily="34" charset="0"/>
                        </a:rPr>
                        <m:t>𝑡</m:t>
                      </m:r>
                    </m:oMath>
                  </m:oMathPara>
                </a14:m>
                <a:endParaRPr lang="en-US" sz="800" dirty="0">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4FF1D3D7-4B3B-394D-9F63-F7BE03149066}"/>
                  </a:ext>
                </a:extLst>
              </p:cNvPr>
              <p:cNvSpPr txBox="1">
                <a:spLocks noRot="1" noChangeAspect="1" noMove="1" noResize="1" noEditPoints="1" noAdjustHandles="1" noChangeArrowheads="1" noChangeShapeType="1" noTextEdit="1"/>
              </p:cNvSpPr>
              <p:nvPr/>
            </p:nvSpPr>
            <p:spPr>
              <a:xfrm>
                <a:off x="1852632" y="2936955"/>
                <a:ext cx="256096" cy="2154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F0D1FFE-4110-CE4C-BD73-0B3161AC3628}"/>
                  </a:ext>
                </a:extLst>
              </p:cNvPr>
              <p:cNvSpPr txBox="1"/>
              <p:nvPr/>
            </p:nvSpPr>
            <p:spPr>
              <a:xfrm>
                <a:off x="1909027" y="3114302"/>
                <a:ext cx="71038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𝑤𝑖𝑛𝑑𝑜𝑤</m:t>
                      </m:r>
                      <m:r>
                        <a:rPr lang="en-US" sz="800" b="0" i="1" dirty="0" smtClean="0">
                          <a:latin typeface="Cambria Math" panose="02040503050406030204" pitchFamily="18" charset="0"/>
                          <a:cs typeface="Arial" panose="020B0604020202020204" pitchFamily="34" charset="0"/>
                        </a:rPr>
                        <m:t>_</m:t>
                      </m:r>
                      <m:r>
                        <a:rPr lang="en-US" sz="800" b="0" i="1" dirty="0" smtClean="0">
                          <a:latin typeface="Cambria Math" panose="02040503050406030204" pitchFamily="18" charset="0"/>
                          <a:cs typeface="Arial" panose="020B0604020202020204" pitchFamily="34" charset="0"/>
                        </a:rPr>
                        <m:t>𝑠𝑧</m:t>
                      </m:r>
                    </m:oMath>
                  </m:oMathPara>
                </a14:m>
                <a:endParaRPr lang="en-US" sz="800" dirty="0">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a16="http://schemas.microsoft.com/office/drawing/2014/main" id="{0F0D1FFE-4110-CE4C-BD73-0B3161AC3628}"/>
                  </a:ext>
                </a:extLst>
              </p:cNvPr>
              <p:cNvSpPr txBox="1">
                <a:spLocks noRot="1" noChangeAspect="1" noMove="1" noResize="1" noEditPoints="1" noAdjustHandles="1" noChangeArrowheads="1" noChangeShapeType="1" noTextEdit="1"/>
              </p:cNvSpPr>
              <p:nvPr/>
            </p:nvSpPr>
            <p:spPr>
              <a:xfrm>
                <a:off x="1909027" y="3114302"/>
                <a:ext cx="710387" cy="215444"/>
              </a:xfrm>
              <a:prstGeom prst="rect">
                <a:avLst/>
              </a:prstGeom>
              <a:blipFill>
                <a:blip r:embed="rId8"/>
                <a:stretch>
                  <a:fillRect/>
                </a:stretch>
              </a:blipFill>
            </p:spPr>
            <p:txBody>
              <a:bodyPr/>
              <a:lstStyle/>
              <a:p>
                <a:r>
                  <a:rPr lang="en-US">
                    <a:noFill/>
                  </a:rPr>
                  <a:t> </a:t>
                </a:r>
              </a:p>
            </p:txBody>
          </p:sp>
        </mc:Fallback>
      </mc:AlternateContent>
      <p:cxnSp>
        <p:nvCxnSpPr>
          <p:cNvPr id="88" name="Straight Connector 87">
            <a:extLst>
              <a:ext uri="{FF2B5EF4-FFF2-40B4-BE49-F238E27FC236}">
                <a16:creationId xmlns:a16="http://schemas.microsoft.com/office/drawing/2014/main" id="{C0523E63-A501-BB47-A320-1D1CA6C50C81}"/>
              </a:ext>
            </a:extLst>
          </p:cNvPr>
          <p:cNvCxnSpPr/>
          <p:nvPr/>
        </p:nvCxnSpPr>
        <p:spPr>
          <a:xfrm>
            <a:off x="3362803" y="3110715"/>
            <a:ext cx="0" cy="0"/>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891B395-9D31-6047-AD7F-649DF873EBC9}"/>
              </a:ext>
            </a:extLst>
          </p:cNvPr>
          <p:cNvCxnSpPr/>
          <p:nvPr/>
        </p:nvCxnSpPr>
        <p:spPr>
          <a:xfrm>
            <a:off x="1998857" y="2946223"/>
            <a:ext cx="0" cy="635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7F819CC-7D75-6F4F-BA1C-6B24A6808EAB}"/>
                  </a:ext>
                </a:extLst>
              </p:cNvPr>
              <p:cNvSpPr txBox="1"/>
              <p:nvPr/>
            </p:nvSpPr>
            <p:spPr>
              <a:xfrm>
                <a:off x="3108485" y="1492028"/>
                <a:ext cx="44659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𝑡𝑠</m:t>
                      </m:r>
                      <m:r>
                        <a:rPr lang="en-US" sz="800" b="0" i="1" dirty="0" smtClean="0">
                          <a:latin typeface="Cambria Math" panose="02040503050406030204" pitchFamily="18" charset="0"/>
                          <a:cs typeface="Arial" panose="020B0604020202020204" pitchFamily="34" charset="0"/>
                        </a:rPr>
                        <m:t>_</m:t>
                      </m:r>
                      <m:r>
                        <a:rPr lang="en-US" sz="800" b="0" i="1" dirty="0" smtClean="0">
                          <a:latin typeface="Cambria Math" panose="02040503050406030204" pitchFamily="18" charset="0"/>
                          <a:cs typeface="Arial" panose="020B0604020202020204" pitchFamily="34" charset="0"/>
                        </a:rPr>
                        <m:t>𝑠𝑧</m:t>
                      </m:r>
                    </m:oMath>
                  </m:oMathPara>
                </a14:m>
                <a:endParaRPr lang="en-US" sz="800" dirty="0">
                  <a:latin typeface="Arial" panose="020B0604020202020204" pitchFamily="34" charset="0"/>
                  <a:cs typeface="Arial" panose="020B0604020202020204" pitchFamily="34" charset="0"/>
                </a:endParaRPr>
              </a:p>
            </p:txBody>
          </p:sp>
        </mc:Choice>
        <mc:Fallback xmlns="">
          <p:sp>
            <p:nvSpPr>
              <p:cNvPr id="90" name="TextBox 89">
                <a:extLst>
                  <a:ext uri="{FF2B5EF4-FFF2-40B4-BE49-F238E27FC236}">
                    <a16:creationId xmlns:a16="http://schemas.microsoft.com/office/drawing/2014/main" id="{07F819CC-7D75-6F4F-BA1C-6B24A6808EAB}"/>
                  </a:ext>
                </a:extLst>
              </p:cNvPr>
              <p:cNvSpPr txBox="1">
                <a:spLocks noRot="1" noChangeAspect="1" noMove="1" noResize="1" noEditPoints="1" noAdjustHandles="1" noChangeArrowheads="1" noChangeShapeType="1" noTextEdit="1"/>
              </p:cNvSpPr>
              <p:nvPr/>
            </p:nvSpPr>
            <p:spPr>
              <a:xfrm>
                <a:off x="3108485" y="1492028"/>
                <a:ext cx="446597" cy="215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DEA67C9-78E5-ED42-832A-EFB6EC5897EC}"/>
                  </a:ext>
                </a:extLst>
              </p:cNvPr>
              <p:cNvSpPr txBox="1"/>
              <p:nvPr/>
            </p:nvSpPr>
            <p:spPr>
              <a:xfrm>
                <a:off x="351041" y="2233012"/>
                <a:ext cx="274562"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𝑛</m:t>
                      </m:r>
                    </m:oMath>
                  </m:oMathPara>
                </a14:m>
                <a:endParaRPr lang="en-US" sz="800" dirty="0">
                  <a:latin typeface="Arial" panose="020B0604020202020204" pitchFamily="34" charset="0"/>
                  <a:cs typeface="Arial" panose="020B0604020202020204" pitchFamily="34" charset="0"/>
                </a:endParaRPr>
              </a:p>
            </p:txBody>
          </p:sp>
        </mc:Choice>
        <mc:Fallback xmlns="">
          <p:sp>
            <p:nvSpPr>
              <p:cNvPr id="91" name="TextBox 90">
                <a:extLst>
                  <a:ext uri="{FF2B5EF4-FFF2-40B4-BE49-F238E27FC236}">
                    <a16:creationId xmlns:a16="http://schemas.microsoft.com/office/drawing/2014/main" id="{7DEA67C9-78E5-ED42-832A-EFB6EC5897EC}"/>
                  </a:ext>
                </a:extLst>
              </p:cNvPr>
              <p:cNvSpPr txBox="1">
                <a:spLocks noRot="1" noChangeAspect="1" noMove="1" noResize="1" noEditPoints="1" noAdjustHandles="1" noChangeArrowheads="1" noChangeShapeType="1" noTextEdit="1"/>
              </p:cNvSpPr>
              <p:nvPr/>
            </p:nvSpPr>
            <p:spPr>
              <a:xfrm>
                <a:off x="351041" y="2233012"/>
                <a:ext cx="274562" cy="2154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10848F7-8E21-2441-86C5-AB97C61D7F0F}"/>
                  </a:ext>
                </a:extLst>
              </p:cNvPr>
              <p:cNvSpPr txBox="1"/>
              <p:nvPr/>
            </p:nvSpPr>
            <p:spPr>
              <a:xfrm>
                <a:off x="387350" y="721883"/>
                <a:ext cx="8376754"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Problem (Min Color Count Over Intervals Problem (</a:t>
                </a:r>
                <a:r>
                  <a:rPr lang="en-US" sz="1000" b="1" dirty="0" err="1">
                    <a:latin typeface="Arial" panose="020B0604020202020204" pitchFamily="34" charset="0"/>
                    <a:cs typeface="Arial" panose="020B0604020202020204" pitchFamily="34" charset="0"/>
                  </a:rPr>
                  <a:t>MinColorCount</a:t>
                </a:r>
                <a:r>
                  <a:rPr lang="en-US" sz="1000" b="1" dirty="0">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Given </a:t>
                </a:r>
                <a14:m>
                  <m:oMath xmlns:m="http://schemas.openxmlformats.org/officeDocument/2006/math">
                    <m:r>
                      <a:rPr lang="en-US" sz="1000" i="1" dirty="0">
                        <a:latin typeface="Cambria Math" panose="02040503050406030204" pitchFamily="18" charset="0"/>
                        <a:cs typeface="Arial" panose="020B0604020202020204" pitchFamily="34" charset="0"/>
                      </a:rPr>
                      <m:t>𝑛</m:t>
                    </m:r>
                  </m:oMath>
                </a14:m>
                <a:r>
                  <a:rPr lang="en-US" sz="1000" dirty="0">
                    <a:latin typeface="Arial" panose="020B0604020202020204" pitchFamily="34" charset="0"/>
                    <a:cs typeface="Arial" panose="020B0604020202020204" pitchFamily="34" charset="0"/>
                  </a:rPr>
                  <a:t> time series </a:t>
                </a:r>
                <a14:m>
                  <m:oMath xmlns:m="http://schemas.openxmlformats.org/officeDocument/2006/math">
                    <m:sSub>
                      <m:sSubPr>
                        <m:ctrlPr>
                          <a:rPr lang="en-US" sz="1000" i="1" smtClean="0">
                            <a:latin typeface="Cambria Math" panose="02040503050406030204" pitchFamily="18" charset="0"/>
                            <a:cs typeface="Arial" panose="020B0604020202020204" pitchFamily="34" charset="0"/>
                          </a:rPr>
                        </m:ctrlPr>
                      </m:sSubPr>
                      <m:e>
                        <m:r>
                          <a:rPr lang="en-US" sz="1000" b="0" i="1" smtClean="0">
                            <a:latin typeface="Cambria Math" panose="02040503050406030204" pitchFamily="18" charset="0"/>
                            <a:cs typeface="Arial" panose="020B0604020202020204" pitchFamily="34" charset="0"/>
                          </a:rPr>
                          <m:t>𝑡𝑠</m:t>
                        </m:r>
                      </m:e>
                      <m:sub>
                        <m:r>
                          <a:rPr lang="en-US" sz="1000" b="0" i="1" smtClean="0">
                            <a:latin typeface="Cambria Math" panose="02040503050406030204" pitchFamily="18" charset="0"/>
                            <a:cs typeface="Arial" panose="020B0604020202020204" pitchFamily="34" charset="0"/>
                          </a:rPr>
                          <m:t>𝑖</m:t>
                        </m:r>
                      </m:sub>
                    </m:sSub>
                  </m:oMath>
                </a14:m>
                <a:r>
                  <a:rPr lang="en-US" sz="1000" dirty="0">
                    <a:latin typeface="Arial" panose="020B0604020202020204" pitchFamily="34" charset="0"/>
                    <a:cs typeface="Arial" panose="020B0604020202020204" pitchFamily="34" charset="0"/>
                  </a:rPr>
                  <a:t> , of lengths </a:t>
                </a:r>
                <a14:m>
                  <m:oMath xmlns:m="http://schemas.openxmlformats.org/officeDocument/2006/math">
                    <m:sSub>
                      <m:sSubPr>
                        <m:ctrlPr>
                          <a:rPr lang="en-US" sz="1000" i="1" smtClean="0">
                            <a:latin typeface="Cambria Math" panose="02040503050406030204" pitchFamily="18" charset="0"/>
                            <a:cs typeface="Arial" panose="020B0604020202020204" pitchFamily="34" charset="0"/>
                          </a:rPr>
                        </m:ctrlPr>
                      </m:sSubPr>
                      <m:e>
                        <m:r>
                          <a:rPr lang="en-US" sz="1000" i="1">
                            <a:latin typeface="Cambria Math" panose="02040503050406030204" pitchFamily="18" charset="0"/>
                            <a:cs typeface="Arial" panose="020B0604020202020204" pitchFamily="34" charset="0"/>
                          </a:rPr>
                          <m:t>𝑡𝑠</m:t>
                        </m:r>
                      </m:e>
                      <m:sub>
                        <m:r>
                          <a:rPr lang="en-US" sz="1000" b="0" i="1" smtClean="0">
                            <a:latin typeface="Cambria Math" panose="02040503050406030204" pitchFamily="18" charset="0"/>
                            <a:cs typeface="Arial" panose="020B0604020202020204" pitchFamily="34" charset="0"/>
                          </a:rPr>
                          <m:t>𝑠𝑧</m:t>
                        </m:r>
                      </m:sub>
                    </m:sSub>
                  </m:oMath>
                </a14:m>
                <a:r>
                  <a:rPr lang="en-US" sz="1000" dirty="0">
                    <a:latin typeface="Arial" panose="020B0604020202020204" pitchFamily="34" charset="0"/>
                    <a:cs typeface="Arial" panose="020B0604020202020204" pitchFamily="34" charset="0"/>
                  </a:rPr>
                  <a:t>, find the intervals with a maximum lengths of </a:t>
                </a:r>
                <a14:m>
                  <m:oMath xmlns:m="http://schemas.openxmlformats.org/officeDocument/2006/math">
                    <m:r>
                      <a:rPr lang="en-US" sz="1000" i="1" dirty="0">
                        <a:latin typeface="Cambria Math" panose="02040503050406030204" pitchFamily="18" charset="0"/>
                        <a:cs typeface="Arial" panose="020B0604020202020204" pitchFamily="34" charset="0"/>
                      </a:rPr>
                      <m:t>𝑤𝑖𝑛𝑑𝑜𝑤</m:t>
                    </m:r>
                    <m:r>
                      <a:rPr lang="en-US" sz="1000" i="1" dirty="0">
                        <a:latin typeface="Cambria Math" panose="02040503050406030204" pitchFamily="18" charset="0"/>
                        <a:cs typeface="Arial" panose="020B0604020202020204" pitchFamily="34" charset="0"/>
                      </a:rPr>
                      <m:t>_</m:t>
                    </m:r>
                    <m:r>
                      <a:rPr lang="en-US" sz="1000" i="1" dirty="0">
                        <a:latin typeface="Cambria Math" panose="02040503050406030204" pitchFamily="18" charset="0"/>
                        <a:cs typeface="Arial" panose="020B0604020202020204" pitchFamily="34" charset="0"/>
                      </a:rPr>
                      <m:t>𝑠𝑧</m:t>
                    </m:r>
                  </m:oMath>
                </a14:m>
                <a:r>
                  <a:rPr lang="en-US" sz="1000" dirty="0">
                    <a:latin typeface="Arial" panose="020B0604020202020204" pitchFamily="34" charset="0"/>
                    <a:cs typeface="Arial" panose="020B0604020202020204" pitchFamily="34" charset="0"/>
                  </a:rPr>
                  <a:t>, which contain observations from </a:t>
                </a:r>
                <a14:m>
                  <m:oMath xmlns:m="http://schemas.openxmlformats.org/officeDocument/2006/math">
                    <m:r>
                      <a:rPr lang="en-US" sz="1000" b="0" i="1" smtClean="0">
                        <a:latin typeface="Cambria Math" panose="02040503050406030204" pitchFamily="18" charset="0"/>
                        <a:cs typeface="Arial" panose="020B0604020202020204" pitchFamily="34" charset="0"/>
                      </a:rPr>
                      <m:t>𝑐</m:t>
                    </m:r>
                  </m:oMath>
                </a14:m>
                <a:r>
                  <a:rPr lang="en-US" sz="1000" dirty="0">
                    <a:latin typeface="Arial" panose="020B0604020202020204" pitchFamily="34" charset="0"/>
                    <a:cs typeface="Arial" panose="020B0604020202020204" pitchFamily="34" charset="0"/>
                  </a:rPr>
                  <a:t> time series.</a:t>
                </a:r>
              </a:p>
            </p:txBody>
          </p:sp>
        </mc:Choice>
        <mc:Fallback xmlns="">
          <p:sp>
            <p:nvSpPr>
              <p:cNvPr id="92" name="TextBox 91">
                <a:extLst>
                  <a:ext uri="{FF2B5EF4-FFF2-40B4-BE49-F238E27FC236}">
                    <a16:creationId xmlns:a16="http://schemas.microsoft.com/office/drawing/2014/main" id="{D10848F7-8E21-2441-86C5-AB97C61D7F0F}"/>
                  </a:ext>
                </a:extLst>
              </p:cNvPr>
              <p:cNvSpPr txBox="1">
                <a:spLocks noRot="1" noChangeAspect="1" noMove="1" noResize="1" noEditPoints="1" noAdjustHandles="1" noChangeArrowheads="1" noChangeShapeType="1" noTextEdit="1"/>
              </p:cNvSpPr>
              <p:nvPr/>
            </p:nvSpPr>
            <p:spPr>
              <a:xfrm>
                <a:off x="387350" y="721883"/>
                <a:ext cx="8376754" cy="400110"/>
              </a:xfrm>
              <a:prstGeom prst="rect">
                <a:avLst/>
              </a:prstGeom>
              <a:blipFill>
                <a:blip r:embed="rId11"/>
                <a:stretch>
                  <a:fillRect b="-6061"/>
                </a:stretch>
              </a:blipFill>
            </p:spPr>
            <p:txBody>
              <a:bodyPr/>
              <a:lstStyle/>
              <a:p>
                <a:r>
                  <a:rPr lang="en-US">
                    <a:noFill/>
                  </a:rPr>
                  <a:t> </a:t>
                </a:r>
              </a:p>
            </p:txBody>
          </p:sp>
        </mc:Fallback>
      </mc:AlternateContent>
      <p:sp>
        <p:nvSpPr>
          <p:cNvPr id="93" name="Left Brace 92">
            <a:extLst>
              <a:ext uri="{FF2B5EF4-FFF2-40B4-BE49-F238E27FC236}">
                <a16:creationId xmlns:a16="http://schemas.microsoft.com/office/drawing/2014/main" id="{8105BDC0-04DE-6841-BC46-7B557B7297A9}"/>
              </a:ext>
            </a:extLst>
          </p:cNvPr>
          <p:cNvSpPr/>
          <p:nvPr/>
        </p:nvSpPr>
        <p:spPr>
          <a:xfrm>
            <a:off x="595086" y="1750757"/>
            <a:ext cx="106438" cy="1199847"/>
          </a:xfrm>
          <a:prstGeom prst="leftBrace">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BAE5CA2-8611-F641-B02F-3B4C9EDFF3A9}"/>
                  </a:ext>
                </a:extLst>
              </p:cNvPr>
              <p:cNvSpPr txBox="1"/>
              <p:nvPr/>
            </p:nvSpPr>
            <p:spPr>
              <a:xfrm>
                <a:off x="387350" y="3445960"/>
                <a:ext cx="3217031"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Trivial solution. </a:t>
                </a:r>
                <a14:m>
                  <m:oMath xmlns:m="http://schemas.openxmlformats.org/officeDocument/2006/math">
                    <m:r>
                      <a:rPr lang="en-US" sz="1000" b="0" i="1" smtClean="0">
                        <a:latin typeface="Cambria Math" panose="02040503050406030204" pitchFamily="18" charset="0"/>
                        <a:cs typeface="Arial" panose="020B0604020202020204" pitchFamily="34" charset="0"/>
                      </a:rPr>
                      <m:t>𝑂</m:t>
                    </m:r>
                    <m:r>
                      <a:rPr lang="en-US" sz="1000" b="0" i="1" smtClean="0">
                        <a:latin typeface="Cambria Math" panose="02040503050406030204" pitchFamily="18" charset="0"/>
                        <a:cs typeface="Arial" panose="020B0604020202020204" pitchFamily="34" charset="0"/>
                      </a:rPr>
                      <m:t>(</m:t>
                    </m:r>
                    <m:r>
                      <a:rPr lang="en-US" sz="1000" i="1">
                        <a:latin typeface="Cambria Math" panose="02040503050406030204" pitchFamily="18" charset="0"/>
                        <a:cs typeface="Arial" panose="020B0604020202020204" pitchFamily="34" charset="0"/>
                      </a:rPr>
                      <m:t>𝑛</m:t>
                    </m:r>
                    <m:r>
                      <a:rPr lang="en-US" sz="1000" b="0" i="1" smtClean="0">
                        <a:latin typeface="Cambria Math" panose="02040503050406030204" pitchFamily="18" charset="0"/>
                        <a:cs typeface="Arial" panose="020B0604020202020204" pitchFamily="34" charset="0"/>
                      </a:rPr>
                      <m:t> </m:t>
                    </m:r>
                    <m:r>
                      <a:rPr lang="en-US" sz="1000" i="1">
                        <a:latin typeface="Cambria Math" panose="02040503050406030204" pitchFamily="18" charset="0"/>
                        <a:ea typeface="Cambria Math" panose="02040503050406030204" pitchFamily="18" charset="0"/>
                        <a:cs typeface="Arial" panose="020B0604020202020204" pitchFamily="34" charset="0"/>
                      </a:rPr>
                      <m:t>×</m:t>
                    </m:r>
                    <m:r>
                      <a:rPr lang="en-US" sz="1000" b="0" i="1" smtClean="0">
                        <a:latin typeface="Cambria Math" panose="02040503050406030204" pitchFamily="18" charset="0"/>
                        <a:ea typeface="Cambria Math" panose="02040503050406030204" pitchFamily="18" charset="0"/>
                        <a:cs typeface="Arial" panose="020B0604020202020204" pitchFamily="34" charset="0"/>
                      </a:rPr>
                      <m:t> </m:t>
                    </m:r>
                    <m:r>
                      <a:rPr lang="en-US" sz="1000" b="0" i="1" smtClean="0">
                        <a:latin typeface="Cambria Math" panose="02040503050406030204" pitchFamily="18" charset="0"/>
                        <a:ea typeface="Cambria Math" panose="02040503050406030204" pitchFamily="18" charset="0"/>
                        <a:cs typeface="Arial" panose="020B0604020202020204" pitchFamily="34" charset="0"/>
                      </a:rPr>
                      <m:t>𝑡</m:t>
                    </m:r>
                    <m:sSub>
                      <m:sSubPr>
                        <m:ctrlPr>
                          <a:rPr lang="en-US" sz="1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000" b="0" i="1" smtClean="0">
                            <a:latin typeface="Cambria Math" panose="02040503050406030204" pitchFamily="18" charset="0"/>
                            <a:ea typeface="Cambria Math" panose="02040503050406030204" pitchFamily="18" charset="0"/>
                            <a:cs typeface="Arial" panose="020B0604020202020204" pitchFamily="34" charset="0"/>
                          </a:rPr>
                          <m:t>𝑠</m:t>
                        </m:r>
                      </m:e>
                      <m:sub>
                        <m:r>
                          <a:rPr lang="en-US" sz="1000" b="0" i="1" smtClean="0">
                            <a:latin typeface="Cambria Math" panose="02040503050406030204" pitchFamily="18" charset="0"/>
                            <a:ea typeface="Cambria Math" panose="02040503050406030204" pitchFamily="18" charset="0"/>
                            <a:cs typeface="Arial" panose="020B0604020202020204" pitchFamily="34" charset="0"/>
                          </a:rPr>
                          <m:t>𝑠𝑧</m:t>
                        </m:r>
                      </m:sub>
                    </m:sSub>
                    <m:r>
                      <a:rPr lang="en-US" sz="1000" b="0" i="1" smtClean="0">
                        <a:latin typeface="Cambria Math" panose="02040503050406030204" pitchFamily="18" charset="0"/>
                        <a:ea typeface="Cambria Math" panose="02040503050406030204" pitchFamily="18" charset="0"/>
                        <a:cs typeface="Arial" panose="020B0604020202020204" pitchFamily="34" charset="0"/>
                      </a:rPr>
                      <m:t>×</m:t>
                    </m:r>
                    <m:r>
                      <a:rPr lang="en-US" sz="1000" i="1">
                        <a:latin typeface="Cambria Math" panose="02040503050406030204" pitchFamily="18" charset="0"/>
                        <a:ea typeface="Cambria Math" panose="02040503050406030204" pitchFamily="18" charset="0"/>
                        <a:cs typeface="Arial" panose="020B0604020202020204" pitchFamily="34" charset="0"/>
                      </a:rPr>
                      <m:t> </m:t>
                    </m:r>
                    <m:r>
                      <a:rPr lang="en-US" sz="1000" i="1">
                        <a:latin typeface="Cambria Math" panose="02040503050406030204" pitchFamily="18" charset="0"/>
                        <a:ea typeface="Cambria Math" panose="02040503050406030204" pitchFamily="18" charset="0"/>
                        <a:cs typeface="Arial" panose="020B0604020202020204" pitchFamily="34" charset="0"/>
                      </a:rPr>
                      <m:t>𝑤𝑖𝑛𝑑𝑜𝑤</m:t>
                    </m:r>
                    <m:r>
                      <a:rPr lang="en-US" sz="1000" b="0" i="1" smtClean="0">
                        <a:latin typeface="Cambria Math" panose="02040503050406030204" pitchFamily="18" charset="0"/>
                        <a:ea typeface="Cambria Math" panose="02040503050406030204" pitchFamily="18" charset="0"/>
                        <a:cs typeface="Arial" panose="020B0604020202020204" pitchFamily="34" charset="0"/>
                      </a:rPr>
                      <m:t>_</m:t>
                    </m:r>
                    <m:r>
                      <a:rPr lang="en-US" sz="1000" b="0" i="1" smtClean="0">
                        <a:latin typeface="Cambria Math" panose="02040503050406030204" pitchFamily="18" charset="0"/>
                        <a:ea typeface="Cambria Math" panose="02040503050406030204" pitchFamily="18" charset="0"/>
                        <a:cs typeface="Arial" panose="020B0604020202020204" pitchFamily="34" charset="0"/>
                      </a:rPr>
                      <m:t>𝑠𝑧</m:t>
                    </m:r>
                    <m:r>
                      <a:rPr lang="en-US" sz="1000" b="0" i="1" smtClean="0">
                        <a:latin typeface="Cambria Math" panose="02040503050406030204" pitchFamily="18" charset="0"/>
                        <a:cs typeface="Arial" panose="020B0604020202020204" pitchFamily="34" charset="0"/>
                      </a:rPr>
                      <m:t>)</m:t>
                    </m:r>
                  </m:oMath>
                </a14:m>
                <a:endParaRPr lang="en-US" sz="1000" dirty="0">
                  <a:latin typeface="Arial" panose="020B0604020202020204" pitchFamily="34" charset="0"/>
                  <a:cs typeface="Arial" panose="020B0604020202020204" pitchFamily="34" charset="0"/>
                </a:endParaRPr>
              </a:p>
            </p:txBody>
          </p:sp>
        </mc:Choice>
        <mc:Fallback xmlns="">
          <p:sp>
            <p:nvSpPr>
              <p:cNvPr id="94" name="TextBox 93">
                <a:extLst>
                  <a:ext uri="{FF2B5EF4-FFF2-40B4-BE49-F238E27FC236}">
                    <a16:creationId xmlns:a16="http://schemas.microsoft.com/office/drawing/2014/main" id="{9BAE5CA2-8611-F641-B02F-3B4C9EDFF3A9}"/>
                  </a:ext>
                </a:extLst>
              </p:cNvPr>
              <p:cNvSpPr txBox="1">
                <a:spLocks noRot="1" noChangeAspect="1" noMove="1" noResize="1" noEditPoints="1" noAdjustHandles="1" noChangeArrowheads="1" noChangeShapeType="1" noTextEdit="1"/>
              </p:cNvSpPr>
              <p:nvPr/>
            </p:nvSpPr>
            <p:spPr>
              <a:xfrm>
                <a:off x="387350" y="3445960"/>
                <a:ext cx="3217031" cy="246221"/>
              </a:xfrm>
              <a:prstGeom prst="rect">
                <a:avLst/>
              </a:prstGeom>
              <a:blipFill>
                <a:blip r:embed="rId12"/>
                <a:stretch>
                  <a:fillRect b="-9756"/>
                </a:stretch>
              </a:blipFill>
            </p:spPr>
            <p:txBody>
              <a:bodyPr/>
              <a:lstStyle/>
              <a:p>
                <a:r>
                  <a:rPr lang="en-US">
                    <a:noFill/>
                  </a:rPr>
                  <a:t> </a:t>
                </a:r>
              </a:p>
            </p:txBody>
          </p:sp>
        </mc:Fallback>
      </mc:AlternateContent>
      <p:cxnSp>
        <p:nvCxnSpPr>
          <p:cNvPr id="95" name="Straight Connector 94">
            <a:extLst>
              <a:ext uri="{FF2B5EF4-FFF2-40B4-BE49-F238E27FC236}">
                <a16:creationId xmlns:a16="http://schemas.microsoft.com/office/drawing/2014/main" id="{3A333346-804D-564B-A450-5768048DFFE3}"/>
              </a:ext>
            </a:extLst>
          </p:cNvPr>
          <p:cNvCxnSpPr>
            <a:cxnSpLocks/>
          </p:cNvCxnSpPr>
          <p:nvPr/>
        </p:nvCxnSpPr>
        <p:spPr>
          <a:xfrm>
            <a:off x="1984040" y="1614453"/>
            <a:ext cx="561219" cy="0"/>
          </a:xfrm>
          <a:prstGeom prst="line">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081A7832-E181-E94A-92DA-0040EA08999F}"/>
              </a:ext>
            </a:extLst>
          </p:cNvPr>
          <p:cNvSpPr txBox="1"/>
          <p:nvPr/>
        </p:nvSpPr>
        <p:spPr>
          <a:xfrm>
            <a:off x="1814707" y="1387899"/>
            <a:ext cx="888385" cy="215444"/>
          </a:xfrm>
          <a:prstGeom prst="rect">
            <a:avLst/>
          </a:prstGeom>
          <a:noFill/>
        </p:spPr>
        <p:txBody>
          <a:bodyPr wrap="none" rtlCol="0">
            <a:spAutoFit/>
          </a:bodyPr>
          <a:lstStyle/>
          <a:p>
            <a:r>
              <a:rPr lang="en-US" sz="800" i="1" dirty="0">
                <a:latin typeface="Arial" panose="020B0604020202020204" pitchFamily="34" charset="0"/>
                <a:cs typeface="Arial" panose="020B0604020202020204" pitchFamily="34" charset="0"/>
              </a:rPr>
              <a:t>Moving window</a:t>
            </a:r>
            <a:endParaRPr lang="en-US" sz="800" i="1" dirty="0"/>
          </a:p>
        </p:txBody>
      </p:sp>
      <p:sp>
        <p:nvSpPr>
          <p:cNvPr id="97" name="Rectangle 96">
            <a:extLst>
              <a:ext uri="{FF2B5EF4-FFF2-40B4-BE49-F238E27FC236}">
                <a16:creationId xmlns:a16="http://schemas.microsoft.com/office/drawing/2014/main" id="{A8C0533D-8647-6B49-9038-B287D111B014}"/>
              </a:ext>
            </a:extLst>
          </p:cNvPr>
          <p:cNvSpPr/>
          <p:nvPr/>
        </p:nvSpPr>
        <p:spPr>
          <a:xfrm>
            <a:off x="1122304" y="4919160"/>
            <a:ext cx="321703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 Without loss of generalization, assume that all time series have the same length</a:t>
            </a:r>
          </a:p>
        </p:txBody>
      </p:sp>
      <p:sp>
        <p:nvSpPr>
          <p:cNvPr id="98" name="TextBox 97">
            <a:extLst>
              <a:ext uri="{FF2B5EF4-FFF2-40B4-BE49-F238E27FC236}">
                <a16:creationId xmlns:a16="http://schemas.microsoft.com/office/drawing/2014/main" id="{7FF70BF4-9CA2-6040-B3CB-900E3C7101F4}"/>
              </a:ext>
            </a:extLst>
          </p:cNvPr>
          <p:cNvSpPr txBox="1"/>
          <p:nvPr/>
        </p:nvSpPr>
        <p:spPr>
          <a:xfrm>
            <a:off x="5034869" y="3687565"/>
            <a:ext cx="3111388" cy="954107"/>
          </a:xfrm>
          <a:prstGeom prst="rect">
            <a:avLst/>
          </a:prstGeom>
          <a:noFill/>
        </p:spPr>
        <p:txBody>
          <a:bodyPr wrap="square" rtlCol="0">
            <a:spAutoFit/>
          </a:bodyPr>
          <a:lstStyle/>
          <a:p>
            <a:r>
              <a:rPr lang="en-US" sz="800" u="sng" dirty="0">
                <a:latin typeface="Consolas" panose="020B0609020204030204" pitchFamily="49" charset="0"/>
                <a:cs typeface="Consolas" panose="020B0609020204030204" pitchFamily="49" charset="0"/>
              </a:rPr>
              <a:t>function Update(x)</a:t>
            </a:r>
            <a:r>
              <a:rPr lang="en-US" sz="800" dirty="0">
                <a:latin typeface="Consolas" panose="020B0609020204030204" pitchFamily="49" charset="0"/>
                <a:cs typeface="Consolas" panose="020B0609020204030204" pitchFamily="49" charset="0"/>
              </a:rPr>
              <a:t>:</a:t>
            </a:r>
          </a:p>
          <a:p>
            <a:r>
              <a:rPr lang="en-US" sz="800" dirty="0">
                <a:latin typeface="Consolas" panose="020B0609020204030204" pitchFamily="49" charset="0"/>
                <a:cs typeface="Consolas" panose="020B0609020204030204" pitchFamily="49" charset="0"/>
              </a:rPr>
              <a:t>  while q is not empty:</a:t>
            </a:r>
          </a:p>
          <a:p>
            <a:r>
              <a:rPr lang="en-US" sz="800" dirty="0">
                <a:latin typeface="Consolas" panose="020B0609020204030204" pitchFamily="49" charset="0"/>
                <a:cs typeface="Consolas" panose="020B0609020204030204" pitchFamily="49" charset="0"/>
              </a:rPr>
              <a:t>    if </a:t>
            </a:r>
            <a:r>
              <a:rPr lang="en-US" sz="800" dirty="0" err="1">
                <a:latin typeface="Consolas" panose="020B0609020204030204" pitchFamily="49" charset="0"/>
                <a:cs typeface="Consolas" panose="020B0609020204030204" pitchFamily="49" charset="0"/>
              </a:rPr>
              <a:t>x.timestamp</a:t>
            </a:r>
            <a:r>
              <a:rPr lang="en-US" sz="800" dirty="0">
                <a:latin typeface="Consolas" panose="020B0609020204030204" pitchFamily="49" charset="0"/>
                <a:cs typeface="Consolas" panose="020B0609020204030204" pitchFamily="49" charset="0"/>
              </a:rPr>
              <a:t> - q[0].timestamp &gt;= </a:t>
            </a:r>
            <a:r>
              <a:rPr lang="en-US" sz="800" dirty="0" err="1">
                <a:latin typeface="Consolas" panose="020B0609020204030204" pitchFamily="49" charset="0"/>
                <a:cs typeface="Consolas" panose="020B0609020204030204" pitchFamily="49" charset="0"/>
              </a:rPr>
              <a:t>windows_sz</a:t>
            </a:r>
            <a:r>
              <a:rPr lang="en-US" sz="800" dirty="0">
                <a:latin typeface="Consolas" panose="020B0609020204030204" pitchFamily="49" charset="0"/>
                <a:cs typeface="Consolas" panose="020B0609020204030204" pitchFamily="49" charset="0"/>
              </a:rPr>
              <a:t>:</a:t>
            </a:r>
          </a:p>
          <a:p>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dequeue</a:t>
            </a:r>
            <a:r>
              <a:rPr lang="en-US" sz="800" dirty="0">
                <a:latin typeface="Consolas" panose="020B0609020204030204" pitchFamily="49" charset="0"/>
                <a:cs typeface="Consolas" panose="020B0609020204030204" pitchFamily="49" charset="0"/>
              </a:rPr>
              <a:t> q </a:t>
            </a:r>
          </a:p>
          <a:p>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enqueue</a:t>
            </a:r>
            <a:r>
              <a:rPr lang="en-US" sz="800" dirty="0">
                <a:latin typeface="Consolas" panose="020B0609020204030204" pitchFamily="49" charset="0"/>
                <a:cs typeface="Consolas" panose="020B0609020204030204" pitchFamily="49" charset="0"/>
              </a:rPr>
              <a:t> x in q</a:t>
            </a:r>
          </a:p>
          <a:p>
            <a:r>
              <a:rPr lang="en-US" sz="800" dirty="0">
                <a:latin typeface="Consolas" panose="020B0609020204030204" pitchFamily="49" charset="0"/>
                <a:cs typeface="Consolas" panose="020B0609020204030204" pitchFamily="49" charset="0"/>
              </a:rPr>
              <a:t>  if |set(q[j].color)| &gt; c:</a:t>
            </a:r>
          </a:p>
          <a:p>
            <a:r>
              <a:rPr lang="en-US" sz="800" dirty="0">
                <a:latin typeface="Consolas" panose="020B0609020204030204" pitchFamily="49" charset="0"/>
                <a:cs typeface="Consolas" panose="020B0609020204030204" pitchFamily="49" charset="0"/>
              </a:rPr>
              <a:t>    print(q)</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3ECFB97-D8D5-104B-9738-EAC789214156}"/>
                  </a:ext>
                </a:extLst>
              </p:cNvPr>
              <p:cNvSpPr txBox="1"/>
              <p:nvPr/>
            </p:nvSpPr>
            <p:spPr>
              <a:xfrm>
                <a:off x="5023983" y="3445960"/>
                <a:ext cx="3217031"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Online solution. </a:t>
                </a:r>
                <a14:m>
                  <m:oMath xmlns:m="http://schemas.openxmlformats.org/officeDocument/2006/math">
                    <m:r>
                      <a:rPr lang="en-US" sz="1000" b="0" i="1" smtClean="0">
                        <a:latin typeface="Cambria Math" panose="02040503050406030204" pitchFamily="18" charset="0"/>
                        <a:cs typeface="Arial" panose="020B0604020202020204" pitchFamily="34" charset="0"/>
                      </a:rPr>
                      <m:t>𝑂</m:t>
                    </m:r>
                    <m:r>
                      <a:rPr lang="en-US" sz="1000" b="0" i="1" smtClean="0">
                        <a:latin typeface="Cambria Math" panose="02040503050406030204" pitchFamily="18" charset="0"/>
                        <a:cs typeface="Arial" panose="020B0604020202020204" pitchFamily="34" charset="0"/>
                      </a:rPr>
                      <m:t>(</m:t>
                    </m:r>
                    <m:r>
                      <a:rPr lang="en-US" sz="1000" i="1">
                        <a:latin typeface="Cambria Math" panose="02040503050406030204" pitchFamily="18" charset="0"/>
                        <a:cs typeface="Arial" panose="020B0604020202020204" pitchFamily="34" charset="0"/>
                      </a:rPr>
                      <m:t>𝑛</m:t>
                    </m:r>
                    <m:r>
                      <a:rPr lang="en-US" sz="1000" b="0" i="1" smtClean="0">
                        <a:latin typeface="Cambria Math" panose="02040503050406030204" pitchFamily="18" charset="0"/>
                        <a:cs typeface="Arial" panose="020B0604020202020204" pitchFamily="34" charset="0"/>
                      </a:rPr>
                      <m:t> </m:t>
                    </m:r>
                    <m:r>
                      <a:rPr lang="en-US" sz="1000" i="1">
                        <a:latin typeface="Cambria Math" panose="02040503050406030204" pitchFamily="18" charset="0"/>
                        <a:ea typeface="Cambria Math" panose="02040503050406030204" pitchFamily="18" charset="0"/>
                        <a:cs typeface="Arial" panose="020B0604020202020204" pitchFamily="34" charset="0"/>
                      </a:rPr>
                      <m:t>×</m:t>
                    </m:r>
                    <m:r>
                      <a:rPr lang="en-US" sz="1000" b="0" i="1" smtClean="0">
                        <a:latin typeface="Cambria Math" panose="02040503050406030204" pitchFamily="18" charset="0"/>
                        <a:ea typeface="Cambria Math" panose="02040503050406030204" pitchFamily="18" charset="0"/>
                        <a:cs typeface="Arial" panose="020B0604020202020204" pitchFamily="34" charset="0"/>
                      </a:rPr>
                      <m:t> </m:t>
                    </m:r>
                    <m:r>
                      <a:rPr lang="en-US" sz="1000" b="0" i="1" smtClean="0">
                        <a:latin typeface="Cambria Math" panose="02040503050406030204" pitchFamily="18" charset="0"/>
                        <a:ea typeface="Cambria Math" panose="02040503050406030204" pitchFamily="18" charset="0"/>
                        <a:cs typeface="Arial" panose="020B0604020202020204" pitchFamily="34" charset="0"/>
                      </a:rPr>
                      <m:t>𝑡</m:t>
                    </m:r>
                    <m:sSub>
                      <m:sSubPr>
                        <m:ctrlPr>
                          <a:rPr lang="en-US" sz="1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000" b="0" i="1" smtClean="0">
                            <a:latin typeface="Cambria Math" panose="02040503050406030204" pitchFamily="18" charset="0"/>
                            <a:ea typeface="Cambria Math" panose="02040503050406030204" pitchFamily="18" charset="0"/>
                            <a:cs typeface="Arial" panose="020B0604020202020204" pitchFamily="34" charset="0"/>
                          </a:rPr>
                          <m:t>𝑠</m:t>
                        </m:r>
                      </m:e>
                      <m:sub>
                        <m:r>
                          <a:rPr lang="en-US" sz="1000" b="0" i="1" smtClean="0">
                            <a:latin typeface="Cambria Math" panose="02040503050406030204" pitchFamily="18" charset="0"/>
                            <a:ea typeface="Cambria Math" panose="02040503050406030204" pitchFamily="18" charset="0"/>
                            <a:cs typeface="Arial" panose="020B0604020202020204" pitchFamily="34" charset="0"/>
                          </a:rPr>
                          <m:t>𝑠𝑧</m:t>
                        </m:r>
                      </m:sub>
                    </m:sSub>
                    <m:r>
                      <a:rPr lang="en-US" sz="1000" b="0" i="1" smtClean="0">
                        <a:latin typeface="Cambria Math" panose="02040503050406030204" pitchFamily="18" charset="0"/>
                        <a:cs typeface="Arial" panose="020B0604020202020204" pitchFamily="34" charset="0"/>
                      </a:rPr>
                      <m:t>)</m:t>
                    </m:r>
                  </m:oMath>
                </a14:m>
                <a:endParaRPr lang="en-US" sz="1000" dirty="0">
                  <a:latin typeface="Arial" panose="020B0604020202020204" pitchFamily="34" charset="0"/>
                  <a:cs typeface="Arial" panose="020B0604020202020204" pitchFamily="34" charset="0"/>
                </a:endParaRPr>
              </a:p>
            </p:txBody>
          </p:sp>
        </mc:Choice>
        <mc:Fallback xmlns="">
          <p:sp>
            <p:nvSpPr>
              <p:cNvPr id="99" name="TextBox 98">
                <a:extLst>
                  <a:ext uri="{FF2B5EF4-FFF2-40B4-BE49-F238E27FC236}">
                    <a16:creationId xmlns:a16="http://schemas.microsoft.com/office/drawing/2014/main" id="{13ECFB97-D8D5-104B-9738-EAC789214156}"/>
                  </a:ext>
                </a:extLst>
              </p:cNvPr>
              <p:cNvSpPr txBox="1">
                <a:spLocks noRot="1" noChangeAspect="1" noMove="1" noResize="1" noEditPoints="1" noAdjustHandles="1" noChangeArrowheads="1" noChangeShapeType="1" noTextEdit="1"/>
              </p:cNvSpPr>
              <p:nvPr/>
            </p:nvSpPr>
            <p:spPr>
              <a:xfrm>
                <a:off x="5023983" y="3445960"/>
                <a:ext cx="3217031" cy="246221"/>
              </a:xfrm>
              <a:prstGeom prst="rect">
                <a:avLst/>
              </a:prstGeom>
              <a:blipFill>
                <a:blip r:embed="rId13"/>
                <a:stretch>
                  <a:fillRect b="-9756"/>
                </a:stretch>
              </a:blipFill>
            </p:spPr>
            <p:txBody>
              <a:bodyPr/>
              <a:lstStyle/>
              <a:p>
                <a:r>
                  <a:rPr lang="en-US">
                    <a:noFill/>
                  </a:rPr>
                  <a:t> </a:t>
                </a:r>
              </a:p>
            </p:txBody>
          </p:sp>
        </mc:Fallback>
      </mc:AlternateContent>
      <p:sp>
        <p:nvSpPr>
          <p:cNvPr id="39" name="TextBox 38"/>
          <p:cNvSpPr txBox="1"/>
          <p:nvPr/>
        </p:nvSpPr>
        <p:spPr>
          <a:xfrm>
            <a:off x="742121" y="2484990"/>
            <a:ext cx="290464" cy="276999"/>
          </a:xfrm>
          <a:prstGeom prst="rect">
            <a:avLst/>
          </a:prstGeom>
          <a:noFill/>
        </p:spPr>
        <p:txBody>
          <a:bodyPr wrap="none" rtlCol="0">
            <a:spAutoFit/>
          </a:bodyPr>
          <a:lstStyle/>
          <a:p>
            <a:r>
              <a:rPr lang="en-US" sz="1200" dirty="0"/>
              <a:t>…</a:t>
            </a:r>
          </a:p>
        </p:txBody>
      </p:sp>
      <p:sp>
        <p:nvSpPr>
          <p:cNvPr id="101" name="TextBox 100">
            <a:extLst>
              <a:ext uri="{FF2B5EF4-FFF2-40B4-BE49-F238E27FC236}">
                <a16:creationId xmlns:a16="http://schemas.microsoft.com/office/drawing/2014/main" id="{081A7832-E181-E94A-92DA-0040EA08999F}"/>
              </a:ext>
            </a:extLst>
          </p:cNvPr>
          <p:cNvSpPr txBox="1"/>
          <p:nvPr/>
        </p:nvSpPr>
        <p:spPr>
          <a:xfrm>
            <a:off x="1498864" y="2538629"/>
            <a:ext cx="545342" cy="215444"/>
          </a:xfrm>
          <a:prstGeom prst="rect">
            <a:avLst/>
          </a:prstGeom>
          <a:noFill/>
        </p:spPr>
        <p:txBody>
          <a:bodyPr wrap="none" rtlCol="0">
            <a:spAutoFit/>
          </a:bodyPr>
          <a:lstStyle/>
          <a:p>
            <a:r>
              <a:rPr lang="en-US" sz="800" i="1" dirty="0">
                <a:latin typeface="Arial" panose="020B0604020202020204" pitchFamily="34" charset="0"/>
                <a:cs typeface="Arial" panose="020B0604020202020204" pitchFamily="34" charset="0"/>
              </a:rPr>
              <a:t>3 colors</a:t>
            </a:r>
            <a:endParaRPr lang="en-US" sz="800" i="1" dirty="0"/>
          </a:p>
        </p:txBody>
      </p:sp>
      <p:cxnSp>
        <p:nvCxnSpPr>
          <p:cNvPr id="102" name="Straight Connector 101">
            <a:extLst>
              <a:ext uri="{FF2B5EF4-FFF2-40B4-BE49-F238E27FC236}">
                <a16:creationId xmlns:a16="http://schemas.microsoft.com/office/drawing/2014/main" id="{3A333346-804D-564B-A450-5768048DFFE3}"/>
              </a:ext>
            </a:extLst>
          </p:cNvPr>
          <p:cNvCxnSpPr>
            <a:cxnSpLocks/>
            <a:stCxn id="101" idx="3"/>
          </p:cNvCxnSpPr>
          <p:nvPr/>
        </p:nvCxnSpPr>
        <p:spPr>
          <a:xfrm flipV="1">
            <a:off x="2044206" y="1853303"/>
            <a:ext cx="398611" cy="793048"/>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3A333346-804D-564B-A450-5768048DFFE3}"/>
              </a:ext>
            </a:extLst>
          </p:cNvPr>
          <p:cNvCxnSpPr>
            <a:cxnSpLocks/>
          </p:cNvCxnSpPr>
          <p:nvPr/>
        </p:nvCxnSpPr>
        <p:spPr>
          <a:xfrm flipV="1">
            <a:off x="2039789" y="2166938"/>
            <a:ext cx="137985" cy="492665"/>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A333346-804D-564B-A450-5768048DFFE3}"/>
              </a:ext>
            </a:extLst>
          </p:cNvPr>
          <p:cNvCxnSpPr>
            <a:cxnSpLocks/>
            <a:stCxn id="101" idx="3"/>
          </p:cNvCxnSpPr>
          <p:nvPr/>
        </p:nvCxnSpPr>
        <p:spPr>
          <a:xfrm>
            <a:off x="2044206" y="2646351"/>
            <a:ext cx="244003" cy="236204"/>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08" name="Group 107"/>
          <p:cNvGrpSpPr/>
          <p:nvPr/>
        </p:nvGrpSpPr>
        <p:grpSpPr>
          <a:xfrm>
            <a:off x="5053634" y="1793254"/>
            <a:ext cx="673089" cy="1160178"/>
            <a:chOff x="981164" y="1490455"/>
            <a:chExt cx="3107902" cy="1160178"/>
          </a:xfrm>
        </p:grpSpPr>
        <p:cxnSp>
          <p:nvCxnSpPr>
            <p:cNvPr id="109" name="Straight Connector 108">
              <a:extLst>
                <a:ext uri="{FF2B5EF4-FFF2-40B4-BE49-F238E27FC236}">
                  <a16:creationId xmlns:a16="http://schemas.microsoft.com/office/drawing/2014/main" id="{E8164AA7-01DB-8945-B888-8FBA94CDDB60}"/>
                </a:ext>
              </a:extLst>
            </p:cNvPr>
            <p:cNvCxnSpPr>
              <a:cxnSpLocks/>
            </p:cNvCxnSpPr>
            <p:nvPr/>
          </p:nvCxnSpPr>
          <p:spPr>
            <a:xfrm>
              <a:off x="981164" y="1490455"/>
              <a:ext cx="3107902" cy="0"/>
            </a:xfrm>
            <a:prstGeom prst="line">
              <a:avLst/>
            </a:prstGeom>
            <a:ln>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FCEFC8C8-CF1D-784C-8FB8-A71C61468837}"/>
                </a:ext>
              </a:extLst>
            </p:cNvPr>
            <p:cNvCxnSpPr>
              <a:cxnSpLocks/>
            </p:cNvCxnSpPr>
            <p:nvPr/>
          </p:nvCxnSpPr>
          <p:spPr>
            <a:xfrm>
              <a:off x="981164" y="1801422"/>
              <a:ext cx="3107902" cy="0"/>
            </a:xfrm>
            <a:prstGeom prst="line">
              <a:avLst/>
            </a:prstGeom>
            <a:ln>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F0B5A854-DAC8-A64C-BE9A-FB4903133A28}"/>
                </a:ext>
              </a:extLst>
            </p:cNvPr>
            <p:cNvCxnSpPr>
              <a:cxnSpLocks/>
            </p:cNvCxnSpPr>
            <p:nvPr/>
          </p:nvCxnSpPr>
          <p:spPr>
            <a:xfrm>
              <a:off x="981164" y="2112388"/>
              <a:ext cx="3107902" cy="0"/>
            </a:xfrm>
            <a:prstGeom prst="line">
              <a:avLst/>
            </a:prstGeom>
            <a:ln>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C5471BD9-07A3-4646-A30A-79C11786993D}"/>
                </a:ext>
              </a:extLst>
            </p:cNvPr>
            <p:cNvCxnSpPr>
              <a:cxnSpLocks/>
            </p:cNvCxnSpPr>
            <p:nvPr/>
          </p:nvCxnSpPr>
          <p:spPr>
            <a:xfrm>
              <a:off x="981164" y="2650633"/>
              <a:ext cx="3107902" cy="0"/>
            </a:xfrm>
            <a:prstGeom prst="line">
              <a:avLst/>
            </a:prstGeom>
            <a:ln>
              <a:solidFill>
                <a:schemeClr val="bg1">
                  <a:lumMod val="8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13" name="Rectangle 112">
            <a:extLst>
              <a:ext uri="{FF2B5EF4-FFF2-40B4-BE49-F238E27FC236}">
                <a16:creationId xmlns:a16="http://schemas.microsoft.com/office/drawing/2014/main" id="{5D975751-3E36-3447-A7D5-D8512B84077A}"/>
              </a:ext>
            </a:extLst>
          </p:cNvPr>
          <p:cNvSpPr/>
          <p:nvPr/>
        </p:nvSpPr>
        <p:spPr>
          <a:xfrm>
            <a:off x="5126559" y="1672220"/>
            <a:ext cx="534924" cy="149123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195DCB5-7675-9741-93CD-26A6CB87D3A4}"/>
              </a:ext>
            </a:extLst>
          </p:cNvPr>
          <p:cNvSpPr>
            <a:spLocks noChangeAspect="1"/>
          </p:cNvSpPr>
          <p:nvPr/>
        </p:nvSpPr>
        <p:spPr>
          <a:xfrm>
            <a:off x="5291886" y="1753592"/>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6564311-97CC-484F-84C7-31F37F5AFF50}"/>
              </a:ext>
            </a:extLst>
          </p:cNvPr>
          <p:cNvSpPr>
            <a:spLocks noChangeAspect="1"/>
          </p:cNvSpPr>
          <p:nvPr/>
        </p:nvSpPr>
        <p:spPr>
          <a:xfrm>
            <a:off x="5439918" y="2914957"/>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25">
            <a:extLst>
              <a:ext uri="{FF2B5EF4-FFF2-40B4-BE49-F238E27FC236}">
                <a16:creationId xmlns:a16="http://schemas.microsoft.com/office/drawing/2014/main" id="{F62E3DFF-6C51-424A-A543-40AB7A6D7DEB}"/>
              </a:ext>
            </a:extLst>
          </p:cNvPr>
          <p:cNvSpPr>
            <a:spLocks noChangeAspect="1"/>
          </p:cNvSpPr>
          <p:nvPr/>
        </p:nvSpPr>
        <p:spPr>
          <a:xfrm>
            <a:off x="5147599" y="2058646"/>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p:nvPr/>
        </p:nvSpPr>
        <p:spPr>
          <a:xfrm>
            <a:off x="5232537" y="2487199"/>
            <a:ext cx="290464" cy="276999"/>
          </a:xfrm>
          <a:prstGeom prst="rect">
            <a:avLst/>
          </a:prstGeom>
          <a:noFill/>
        </p:spPr>
        <p:txBody>
          <a:bodyPr wrap="none" rtlCol="0">
            <a:spAutoFit/>
          </a:bodyPr>
          <a:lstStyle/>
          <a:p>
            <a:r>
              <a:rPr lang="en-US" sz="1200" dirty="0">
                <a:solidFill>
                  <a:schemeClr val="bg1">
                    <a:lumMod val="65000"/>
                  </a:schemeClr>
                </a:solidFill>
              </a:rPr>
              <a:t>…</a:t>
            </a:r>
          </a:p>
        </p:txBody>
      </p:sp>
      <p:sp>
        <p:nvSpPr>
          <p:cNvPr id="127" name="Diamond 126">
            <a:extLst>
              <a:ext uri="{FF2B5EF4-FFF2-40B4-BE49-F238E27FC236}">
                <a16:creationId xmlns:a16="http://schemas.microsoft.com/office/drawing/2014/main" id="{675EF2D7-3507-7D4B-A5ED-7496A3BE49BD}"/>
              </a:ext>
            </a:extLst>
          </p:cNvPr>
          <p:cNvSpPr>
            <a:spLocks noChangeAspect="1"/>
          </p:cNvSpPr>
          <p:nvPr/>
        </p:nvSpPr>
        <p:spPr>
          <a:xfrm>
            <a:off x="5679394" y="2372971"/>
            <a:ext cx="86400" cy="86400"/>
          </a:xfrm>
          <a:prstGeom prst="diamond">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081A7832-E181-E94A-92DA-0040EA08999F}"/>
              </a:ext>
            </a:extLst>
          </p:cNvPr>
          <p:cNvSpPr txBox="1"/>
          <p:nvPr/>
        </p:nvSpPr>
        <p:spPr>
          <a:xfrm>
            <a:off x="6020203" y="1396818"/>
            <a:ext cx="2700301" cy="1692771"/>
          </a:xfrm>
          <a:prstGeom prst="rect">
            <a:avLst/>
          </a:prstGeom>
          <a:noFill/>
        </p:spPr>
        <p:txBody>
          <a:bodyPr wrap="square" rtlCol="0">
            <a:spAutoFit/>
          </a:bodyPr>
          <a:lstStyle/>
          <a:p>
            <a:r>
              <a:rPr lang="en-US" sz="800" b="1" i="1" dirty="0">
                <a:latin typeface="Arial" panose="020B0604020202020204" pitchFamily="34" charset="0"/>
                <a:cs typeface="Arial" panose="020B0604020202020204" pitchFamily="34" charset="0"/>
              </a:rPr>
              <a:t>New point arrives: update(x)</a:t>
            </a:r>
          </a:p>
          <a:p>
            <a:pPr marL="88900" indent="-88900">
              <a:buFont typeface="Wingdings" panose="05000000000000000000" pitchFamily="2" charset="2"/>
              <a:buChar char="§"/>
            </a:pPr>
            <a:r>
              <a:rPr lang="en-US" sz="800" i="1" dirty="0">
                <a:latin typeface="Arial" panose="020B0604020202020204" pitchFamily="34" charset="0"/>
                <a:cs typeface="Arial" panose="020B0604020202020204" pitchFamily="34" charset="0"/>
              </a:rPr>
              <a:t>Case 1. </a:t>
            </a:r>
            <a:r>
              <a:rPr lang="en-US" sz="800" dirty="0">
                <a:latin typeface="Arial" panose="020B0604020202020204" pitchFamily="34" charset="0"/>
                <a:cs typeface="Arial" panose="020B0604020202020204" pitchFamily="34" charset="0"/>
              </a:rPr>
              <a:t>distance between the timestamp of the </a:t>
            </a:r>
            <a:r>
              <a:rPr lang="en-US" sz="800" u="sng" dirty="0">
                <a:latin typeface="Arial" panose="020B0604020202020204" pitchFamily="34" charset="0"/>
                <a:cs typeface="Arial" panose="020B0604020202020204" pitchFamily="34" charset="0"/>
              </a:rPr>
              <a:t>new</a:t>
            </a:r>
            <a:r>
              <a:rPr lang="en-US" sz="800" dirty="0">
                <a:latin typeface="Arial" panose="020B0604020202020204" pitchFamily="34" charset="0"/>
                <a:cs typeface="Arial" panose="020B0604020202020204" pitchFamily="34" charset="0"/>
              </a:rPr>
              <a:t> point and the </a:t>
            </a:r>
            <a:r>
              <a:rPr lang="en-US" sz="800" u="sng" dirty="0">
                <a:latin typeface="Arial" panose="020B0604020202020204" pitchFamily="34" charset="0"/>
                <a:cs typeface="Arial" panose="020B0604020202020204" pitchFamily="34" charset="0"/>
              </a:rPr>
              <a:t>start</a:t>
            </a:r>
            <a:r>
              <a:rPr lang="en-US" sz="800" dirty="0">
                <a:latin typeface="Arial" panose="020B0604020202020204" pitchFamily="34" charset="0"/>
                <a:cs typeface="Arial" panose="020B0604020202020204" pitchFamily="34" charset="0"/>
              </a:rPr>
              <a:t> data point is &lt; </a:t>
            </a:r>
            <a:r>
              <a:rPr lang="en-US" sz="800" i="1" dirty="0" err="1">
                <a:latin typeface="Arial" panose="020B0604020202020204" pitchFamily="34" charset="0"/>
                <a:cs typeface="Arial" panose="020B0604020202020204" pitchFamily="34" charset="0"/>
              </a:rPr>
              <a:t>windows_sz</a:t>
            </a:r>
            <a:endParaRPr lang="en-US" sz="800" i="1" dirty="0">
              <a:latin typeface="Arial" panose="020B0604020202020204" pitchFamily="34" charset="0"/>
              <a:cs typeface="Arial" panose="020B0604020202020204" pitchFamily="34" charset="0"/>
            </a:endParaRPr>
          </a:p>
          <a:p>
            <a:pPr marL="268288" lvl="1" indent="-179388">
              <a:buFont typeface="Arial" panose="020B0604020202020204" pitchFamily="34" charset="0"/>
              <a:buChar char="‒"/>
            </a:pPr>
            <a:r>
              <a:rPr lang="en-US" sz="800" dirty="0" err="1">
                <a:latin typeface="Arial" panose="020B0604020202020204" pitchFamily="34" charset="0"/>
                <a:cs typeface="Arial" panose="020B0604020202020204" pitchFamily="34" charset="0"/>
              </a:rPr>
              <a:t>Enqueue</a:t>
            </a:r>
            <a:r>
              <a:rPr lang="en-US" sz="800" dirty="0">
                <a:latin typeface="Arial" panose="020B0604020202020204" pitchFamily="34" charset="0"/>
                <a:cs typeface="Arial" panose="020B0604020202020204" pitchFamily="34" charset="0"/>
              </a:rPr>
              <a:t> data point </a:t>
            </a:r>
            <a:r>
              <a:rPr lang="en-US" sz="800" i="1" dirty="0">
                <a:latin typeface="Arial" panose="020B0604020202020204" pitchFamily="34" charset="0"/>
                <a:cs typeface="Arial" panose="020B0604020202020204" pitchFamily="34" charset="0"/>
              </a:rPr>
              <a:t>x</a:t>
            </a:r>
            <a:r>
              <a:rPr lang="en-US" sz="800" dirty="0">
                <a:latin typeface="Arial" panose="020B0604020202020204" pitchFamily="34" charset="0"/>
                <a:cs typeface="Arial" panose="020B0604020202020204" pitchFamily="34" charset="0"/>
              </a:rPr>
              <a:t> in Q</a:t>
            </a:r>
            <a:endParaRPr lang="en-US" sz="800" i="1" dirty="0">
              <a:latin typeface="Arial" panose="020B0604020202020204" pitchFamily="34" charset="0"/>
              <a:cs typeface="Arial" panose="020B0604020202020204" pitchFamily="34" charset="0"/>
            </a:endParaRPr>
          </a:p>
          <a:p>
            <a:pPr marL="88900" indent="-88900">
              <a:buFont typeface="Wingdings" panose="05000000000000000000" pitchFamily="2" charset="2"/>
              <a:buChar char="§"/>
            </a:pPr>
            <a:endParaRPr lang="en-US" sz="800" i="1" dirty="0">
              <a:latin typeface="Arial" panose="020B0604020202020204" pitchFamily="34" charset="0"/>
              <a:cs typeface="Arial" panose="020B0604020202020204" pitchFamily="34" charset="0"/>
            </a:endParaRPr>
          </a:p>
          <a:p>
            <a:pPr marL="88900" indent="-88900">
              <a:buFont typeface="Wingdings" panose="05000000000000000000" pitchFamily="2" charset="2"/>
              <a:buChar char="§"/>
            </a:pPr>
            <a:endParaRPr lang="en-US" sz="800" i="1" dirty="0">
              <a:latin typeface="Arial" panose="020B0604020202020204" pitchFamily="34" charset="0"/>
              <a:cs typeface="Arial" panose="020B0604020202020204" pitchFamily="34" charset="0"/>
            </a:endParaRPr>
          </a:p>
          <a:p>
            <a:pPr marL="88900" indent="-88900">
              <a:buFont typeface="Wingdings" panose="05000000000000000000" pitchFamily="2" charset="2"/>
              <a:buChar char="§"/>
            </a:pPr>
            <a:r>
              <a:rPr lang="en-US" sz="800" i="1" dirty="0">
                <a:latin typeface="Arial" panose="020B0604020202020204" pitchFamily="34" charset="0"/>
                <a:cs typeface="Arial" panose="020B0604020202020204" pitchFamily="34" charset="0"/>
              </a:rPr>
              <a:t>Case 2. </a:t>
            </a:r>
            <a:r>
              <a:rPr lang="en-US" sz="800" dirty="0">
                <a:latin typeface="Arial" panose="020B0604020202020204" pitchFamily="34" charset="0"/>
                <a:cs typeface="Arial" panose="020B0604020202020204" pitchFamily="34" charset="0"/>
              </a:rPr>
              <a:t>distance between the timestamp of the </a:t>
            </a:r>
            <a:r>
              <a:rPr lang="en-US" sz="800" u="sng" dirty="0">
                <a:latin typeface="Arial" panose="020B0604020202020204" pitchFamily="34" charset="0"/>
                <a:cs typeface="Arial" panose="020B0604020202020204" pitchFamily="34" charset="0"/>
              </a:rPr>
              <a:t>new</a:t>
            </a:r>
            <a:r>
              <a:rPr lang="en-US" sz="800" dirty="0">
                <a:latin typeface="Arial" panose="020B0604020202020204" pitchFamily="34" charset="0"/>
                <a:cs typeface="Arial" panose="020B0604020202020204" pitchFamily="34" charset="0"/>
              </a:rPr>
              <a:t> point and the </a:t>
            </a:r>
            <a:r>
              <a:rPr lang="en-US" sz="800" u="sng" dirty="0">
                <a:latin typeface="Arial" panose="020B0604020202020204" pitchFamily="34" charset="0"/>
                <a:cs typeface="Arial" panose="020B0604020202020204" pitchFamily="34" charset="0"/>
              </a:rPr>
              <a:t>start</a:t>
            </a:r>
            <a:r>
              <a:rPr lang="en-US" sz="800" dirty="0">
                <a:latin typeface="Arial" panose="020B0604020202020204" pitchFamily="34" charset="0"/>
                <a:cs typeface="Arial" panose="020B0604020202020204" pitchFamily="34" charset="0"/>
              </a:rPr>
              <a:t> data point is &gt;= </a:t>
            </a:r>
            <a:r>
              <a:rPr lang="en-US" sz="800" i="1" dirty="0" err="1">
                <a:latin typeface="Arial" panose="020B0604020202020204" pitchFamily="34" charset="0"/>
                <a:cs typeface="Arial" panose="020B0604020202020204" pitchFamily="34" charset="0"/>
              </a:rPr>
              <a:t>windows_sz</a:t>
            </a:r>
            <a:endParaRPr lang="en-US" sz="800" i="1" dirty="0">
              <a:latin typeface="Arial" panose="020B0604020202020204" pitchFamily="34" charset="0"/>
              <a:cs typeface="Arial" panose="020B0604020202020204" pitchFamily="34" charset="0"/>
            </a:endParaRPr>
          </a:p>
          <a:p>
            <a:pPr marL="268288" lvl="1" indent="-179388">
              <a:buFont typeface="Arial" panose="020B0604020202020204" pitchFamily="34" charset="0"/>
              <a:buChar char="‒"/>
            </a:pPr>
            <a:r>
              <a:rPr lang="en-US" sz="800" dirty="0">
                <a:latin typeface="Arial" panose="020B0604020202020204" pitchFamily="34" charset="0"/>
                <a:cs typeface="Arial" panose="020B0604020202020204" pitchFamily="34" charset="0"/>
              </a:rPr>
              <a:t>Until the first point distance is lower than </a:t>
            </a:r>
            <a:r>
              <a:rPr lang="en-US" sz="800" i="1" dirty="0" err="1">
                <a:latin typeface="Arial" panose="020B0604020202020204" pitchFamily="34" charset="0"/>
                <a:cs typeface="Arial" panose="020B0604020202020204" pitchFamily="34" charset="0"/>
              </a:rPr>
              <a:t>windows_sz</a:t>
            </a:r>
            <a:r>
              <a:rPr lang="en-US" sz="800" i="1"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dequeue</a:t>
            </a:r>
            <a:r>
              <a:rPr lang="en-US" sz="800" dirty="0">
                <a:latin typeface="Arial" panose="020B0604020202020204" pitchFamily="34" charset="0"/>
                <a:cs typeface="Arial" panose="020B0604020202020204" pitchFamily="34" charset="0"/>
              </a:rPr>
              <a:t> Q </a:t>
            </a:r>
          </a:p>
          <a:p>
            <a:pPr marL="268288" lvl="1" indent="-179388">
              <a:buFont typeface="Arial" panose="020B0604020202020204" pitchFamily="34" charset="0"/>
              <a:buChar char="‒"/>
            </a:pPr>
            <a:r>
              <a:rPr lang="en-US" sz="800" dirty="0" err="1">
                <a:latin typeface="Arial" panose="020B0604020202020204" pitchFamily="34" charset="0"/>
                <a:cs typeface="Arial" panose="020B0604020202020204" pitchFamily="34" charset="0"/>
              </a:rPr>
              <a:t>Enqueue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x</a:t>
            </a:r>
          </a:p>
          <a:p>
            <a:pPr marL="268288" lvl="1" indent="-179388">
              <a:buFont typeface="Arial" panose="020B0604020202020204" pitchFamily="34" charset="0"/>
              <a:buChar char="‒"/>
            </a:pPr>
            <a:endParaRPr lang="en-US" sz="800" i="1" dirty="0">
              <a:latin typeface="Arial" panose="020B0604020202020204" pitchFamily="34" charset="0"/>
              <a:cs typeface="Arial" panose="020B0604020202020204" pitchFamily="34" charset="0"/>
            </a:endParaRPr>
          </a:p>
          <a:p>
            <a:pPr marL="88900" indent="-88900">
              <a:buFont typeface="Wingdings" panose="05000000000000000000" pitchFamily="2" charset="2"/>
              <a:buChar char="§"/>
            </a:pPr>
            <a:r>
              <a:rPr lang="en-US" sz="800" dirty="0">
                <a:latin typeface="Arial" panose="020B0604020202020204" pitchFamily="34" charset="0"/>
                <a:cs typeface="Arial" panose="020B0604020202020204" pitchFamily="34" charset="0"/>
              </a:rPr>
              <a:t>If queue </a:t>
            </a:r>
            <a:r>
              <a:rPr lang="en-US" sz="800" i="1" dirty="0">
                <a:latin typeface="Arial" panose="020B0604020202020204" pitchFamily="34" charset="0"/>
                <a:cs typeface="Arial" panose="020B0604020202020204" pitchFamily="34" charset="0"/>
              </a:rPr>
              <a:t>q</a:t>
            </a:r>
            <a:r>
              <a:rPr lang="en-US" sz="800" dirty="0">
                <a:latin typeface="Arial" panose="020B0604020202020204" pitchFamily="34" charset="0"/>
                <a:cs typeface="Arial" panose="020B0604020202020204" pitchFamily="34" charset="0"/>
              </a:rPr>
              <a:t> has more then </a:t>
            </a:r>
            <a:r>
              <a:rPr lang="en-US" sz="800" i="1" dirty="0">
                <a:latin typeface="Arial" panose="020B0604020202020204" pitchFamily="34" charset="0"/>
                <a:cs typeface="Arial" panose="020B0604020202020204" pitchFamily="34" charset="0"/>
              </a:rPr>
              <a:t>c</a:t>
            </a:r>
            <a:r>
              <a:rPr lang="en-US" sz="800" dirty="0">
                <a:latin typeface="Arial" panose="020B0604020202020204" pitchFamily="34" charset="0"/>
                <a:cs typeface="Arial" panose="020B0604020202020204" pitchFamily="34" charset="0"/>
              </a:rPr>
              <a:t> colors, emit queue state</a:t>
            </a:r>
          </a:p>
        </p:txBody>
      </p:sp>
      <p:sp>
        <p:nvSpPr>
          <p:cNvPr id="129" name="Rectangle 128">
            <a:extLst>
              <a:ext uri="{FF2B5EF4-FFF2-40B4-BE49-F238E27FC236}">
                <a16:creationId xmlns:a16="http://schemas.microsoft.com/office/drawing/2014/main" id="{5D975751-3E36-3447-A7D5-D8512B84077A}"/>
              </a:ext>
            </a:extLst>
          </p:cNvPr>
          <p:cNvSpPr/>
          <p:nvPr/>
        </p:nvSpPr>
        <p:spPr>
          <a:xfrm>
            <a:off x="5550629" y="1672220"/>
            <a:ext cx="101562" cy="149123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3A333346-804D-564B-A450-5768048DFFE3}"/>
              </a:ext>
            </a:extLst>
          </p:cNvPr>
          <p:cNvCxnSpPr>
            <a:cxnSpLocks/>
          </p:cNvCxnSpPr>
          <p:nvPr/>
        </p:nvCxnSpPr>
        <p:spPr>
          <a:xfrm flipH="1">
            <a:off x="5663236" y="1789283"/>
            <a:ext cx="388802" cy="2178"/>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3A333346-804D-564B-A450-5768048DFFE3}"/>
              </a:ext>
            </a:extLst>
          </p:cNvPr>
          <p:cNvCxnSpPr>
            <a:cxnSpLocks/>
          </p:cNvCxnSpPr>
          <p:nvPr/>
        </p:nvCxnSpPr>
        <p:spPr>
          <a:xfrm flipH="1">
            <a:off x="5828103" y="2409140"/>
            <a:ext cx="263501" cy="3397"/>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43" name="Group 142"/>
          <p:cNvGrpSpPr/>
          <p:nvPr/>
        </p:nvGrpSpPr>
        <p:grpSpPr>
          <a:xfrm>
            <a:off x="5075355" y="1415384"/>
            <a:ext cx="647147" cy="125151"/>
            <a:chOff x="6396383" y="2145388"/>
            <a:chExt cx="647147" cy="125151"/>
          </a:xfrm>
        </p:grpSpPr>
        <p:sp>
          <p:nvSpPr>
            <p:cNvPr id="138" name="Rectangle 137"/>
            <p:cNvSpPr/>
            <p:nvPr/>
          </p:nvSpPr>
          <p:spPr>
            <a:xfrm>
              <a:off x="6396383"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526144"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6655905"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78566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6915426" y="2145388"/>
              <a:ext cx="128104" cy="12515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TextBox 143">
            <a:extLst>
              <a:ext uri="{FF2B5EF4-FFF2-40B4-BE49-F238E27FC236}">
                <a16:creationId xmlns:a16="http://schemas.microsoft.com/office/drawing/2014/main" id="{081A7832-E181-E94A-92DA-0040EA08999F}"/>
              </a:ext>
            </a:extLst>
          </p:cNvPr>
          <p:cNvSpPr txBox="1"/>
          <p:nvPr/>
        </p:nvSpPr>
        <p:spPr>
          <a:xfrm>
            <a:off x="5080471" y="1223711"/>
            <a:ext cx="604653" cy="215444"/>
          </a:xfrm>
          <a:prstGeom prst="rect">
            <a:avLst/>
          </a:prstGeom>
          <a:noFill/>
        </p:spPr>
        <p:txBody>
          <a:bodyPr wrap="none" rtlCol="0">
            <a:spAutoFit/>
          </a:bodyPr>
          <a:lstStyle/>
          <a:p>
            <a:r>
              <a:rPr lang="en-US" sz="800" i="1" dirty="0">
                <a:latin typeface="Arial" panose="020B0604020202020204" pitchFamily="34" charset="0"/>
                <a:cs typeface="Arial" panose="020B0604020202020204" pitchFamily="34" charset="0"/>
              </a:rPr>
              <a:t>Queue Q</a:t>
            </a:r>
            <a:endParaRPr lang="en-US" sz="800" i="1" dirty="0"/>
          </a:p>
        </p:txBody>
      </p:sp>
      <p:sp>
        <p:nvSpPr>
          <p:cNvPr id="145" name="TextBox 144">
            <a:extLst>
              <a:ext uri="{FF2B5EF4-FFF2-40B4-BE49-F238E27FC236}">
                <a16:creationId xmlns:a16="http://schemas.microsoft.com/office/drawing/2014/main" id="{081A7832-E181-E94A-92DA-0040EA08999F}"/>
              </a:ext>
            </a:extLst>
          </p:cNvPr>
          <p:cNvSpPr txBox="1"/>
          <p:nvPr/>
        </p:nvSpPr>
        <p:spPr>
          <a:xfrm>
            <a:off x="4209685" y="1485362"/>
            <a:ext cx="878964" cy="415498"/>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A data point is a tuple (color, timestamp)</a:t>
            </a:r>
          </a:p>
        </p:txBody>
      </p:sp>
      <p:sp>
        <p:nvSpPr>
          <p:cNvPr id="155" name="TextBox 154">
            <a:extLst>
              <a:ext uri="{FF2B5EF4-FFF2-40B4-BE49-F238E27FC236}">
                <a16:creationId xmlns:a16="http://schemas.microsoft.com/office/drawing/2014/main" id="{081A7832-E181-E94A-92DA-0040EA08999F}"/>
              </a:ext>
            </a:extLst>
          </p:cNvPr>
          <p:cNvSpPr txBox="1"/>
          <p:nvPr/>
        </p:nvSpPr>
        <p:spPr>
          <a:xfrm>
            <a:off x="4204306" y="2185368"/>
            <a:ext cx="878964" cy="307777"/>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Start data point in window</a:t>
            </a:r>
          </a:p>
        </p:txBody>
      </p:sp>
      <p:cxnSp>
        <p:nvCxnSpPr>
          <p:cNvPr id="156" name="Straight Connector 155">
            <a:extLst>
              <a:ext uri="{FF2B5EF4-FFF2-40B4-BE49-F238E27FC236}">
                <a16:creationId xmlns:a16="http://schemas.microsoft.com/office/drawing/2014/main" id="{3A333346-804D-564B-A450-5768048DFFE3}"/>
              </a:ext>
            </a:extLst>
          </p:cNvPr>
          <p:cNvCxnSpPr>
            <a:cxnSpLocks/>
          </p:cNvCxnSpPr>
          <p:nvPr/>
        </p:nvCxnSpPr>
        <p:spPr>
          <a:xfrm flipV="1">
            <a:off x="4944208" y="2154492"/>
            <a:ext cx="207024" cy="70010"/>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1" name="Triangle 25">
            <a:extLst>
              <a:ext uri="{FF2B5EF4-FFF2-40B4-BE49-F238E27FC236}">
                <a16:creationId xmlns:a16="http://schemas.microsoft.com/office/drawing/2014/main" id="{F62E3DFF-6C51-424A-A543-40AB7A6D7DEB}"/>
              </a:ext>
            </a:extLst>
          </p:cNvPr>
          <p:cNvSpPr>
            <a:spLocks noChangeAspect="1"/>
          </p:cNvSpPr>
          <p:nvPr/>
        </p:nvSpPr>
        <p:spPr>
          <a:xfrm>
            <a:off x="5102172" y="1441719"/>
            <a:ext cx="72000" cy="72000"/>
          </a:xfrm>
          <a:prstGeom prst="triangle">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195DCB5-7675-9741-93CD-26A6CB87D3A4}"/>
              </a:ext>
            </a:extLst>
          </p:cNvPr>
          <p:cNvSpPr>
            <a:spLocks noChangeAspect="1"/>
          </p:cNvSpPr>
          <p:nvPr/>
        </p:nvSpPr>
        <p:spPr>
          <a:xfrm>
            <a:off x="5237667" y="1448792"/>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56564311-97CC-484F-84C7-31F37F5AFF50}"/>
              </a:ext>
            </a:extLst>
          </p:cNvPr>
          <p:cNvSpPr>
            <a:spLocks noChangeAspect="1"/>
          </p:cNvSpPr>
          <p:nvPr/>
        </p:nvSpPr>
        <p:spPr>
          <a:xfrm>
            <a:off x="5359322" y="1449573"/>
            <a:ext cx="72000" cy="72000"/>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599EA53-9F45-2349-B2B5-292912214B01}"/>
              </a:ext>
            </a:extLst>
          </p:cNvPr>
          <p:cNvSpPr>
            <a:spLocks noChangeAspect="1"/>
          </p:cNvSpPr>
          <p:nvPr/>
        </p:nvSpPr>
        <p:spPr>
          <a:xfrm>
            <a:off x="5574461" y="1753592"/>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7599EA53-9F45-2349-B2B5-292912214B01}"/>
              </a:ext>
            </a:extLst>
          </p:cNvPr>
          <p:cNvSpPr>
            <a:spLocks noChangeAspect="1"/>
          </p:cNvSpPr>
          <p:nvPr/>
        </p:nvSpPr>
        <p:spPr>
          <a:xfrm>
            <a:off x="5489469" y="1497150"/>
            <a:ext cx="72000" cy="72000"/>
          </a:xfrm>
          <a:prstGeom prst="ellipse">
            <a:avLst/>
          </a:prstGeom>
          <a:solidFill>
            <a:srgbClr val="009900"/>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3A333346-804D-564B-A450-5768048DFFE3}"/>
              </a:ext>
            </a:extLst>
          </p:cNvPr>
          <p:cNvCxnSpPr>
            <a:cxnSpLocks/>
            <a:stCxn id="115" idx="7"/>
            <a:endCxn id="166" idx="6"/>
          </p:cNvCxnSpPr>
          <p:nvPr/>
        </p:nvCxnSpPr>
        <p:spPr>
          <a:xfrm rot="16200000" flipV="1">
            <a:off x="5483200" y="1611419"/>
            <a:ext cx="230986" cy="74448"/>
          </a:xfrm>
          <a:prstGeom prst="curvedConnector2">
            <a:avLst/>
          </a:prstGeom>
          <a:ln>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0F0D1FFE-4110-CE4C-BD73-0B3161AC3628}"/>
                  </a:ext>
                </a:extLst>
              </p:cNvPr>
              <p:cNvSpPr txBox="1"/>
              <p:nvPr/>
            </p:nvSpPr>
            <p:spPr>
              <a:xfrm>
                <a:off x="5029564" y="3117232"/>
                <a:ext cx="71038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cs typeface="Arial" panose="020B0604020202020204" pitchFamily="34" charset="0"/>
                        </a:rPr>
                        <m:t>𝑤𝑖𝑛𝑑𝑜𝑤</m:t>
                      </m:r>
                      <m:r>
                        <a:rPr lang="en-US" sz="800" b="0" i="1" dirty="0" smtClean="0">
                          <a:latin typeface="Cambria Math" panose="02040503050406030204" pitchFamily="18" charset="0"/>
                          <a:cs typeface="Arial" panose="020B0604020202020204" pitchFamily="34" charset="0"/>
                        </a:rPr>
                        <m:t>_</m:t>
                      </m:r>
                      <m:r>
                        <a:rPr lang="en-US" sz="800" b="0" i="1" dirty="0" smtClean="0">
                          <a:latin typeface="Cambria Math" panose="02040503050406030204" pitchFamily="18" charset="0"/>
                          <a:cs typeface="Arial" panose="020B0604020202020204" pitchFamily="34" charset="0"/>
                        </a:rPr>
                        <m:t>𝑠𝑧</m:t>
                      </m:r>
                    </m:oMath>
                  </m:oMathPara>
                </a14:m>
                <a:endParaRPr lang="en-US" sz="800" dirty="0">
                  <a:latin typeface="Arial" panose="020B0604020202020204" pitchFamily="34" charset="0"/>
                  <a:cs typeface="Arial" panose="020B0604020202020204" pitchFamily="34" charset="0"/>
                </a:endParaRPr>
              </a:p>
            </p:txBody>
          </p:sp>
        </mc:Choice>
        <mc:Fallback xmlns="">
          <p:sp>
            <p:nvSpPr>
              <p:cNvPr id="177" name="TextBox 176">
                <a:extLst>
                  <a:ext uri="{FF2B5EF4-FFF2-40B4-BE49-F238E27FC236}">
                    <a16:creationId xmlns:a16="http://schemas.microsoft.com/office/drawing/2014/main" id="{0F0D1FFE-4110-CE4C-BD73-0B3161AC3628}"/>
                  </a:ext>
                </a:extLst>
              </p:cNvPr>
              <p:cNvSpPr txBox="1">
                <a:spLocks noRot="1" noChangeAspect="1" noMove="1" noResize="1" noEditPoints="1" noAdjustHandles="1" noChangeArrowheads="1" noChangeShapeType="1" noTextEdit="1"/>
              </p:cNvSpPr>
              <p:nvPr/>
            </p:nvSpPr>
            <p:spPr>
              <a:xfrm>
                <a:off x="5029564" y="3117232"/>
                <a:ext cx="710387" cy="215444"/>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4182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Algorithm Design</a:t>
            </a:r>
            <a:br>
              <a:rPr lang="en-US" sz="1400" dirty="0">
                <a:latin typeface="Arial" charset="0"/>
                <a:ea typeface="Arial" charset="0"/>
                <a:cs typeface="Arial" charset="0"/>
              </a:rPr>
            </a:br>
            <a:r>
              <a:rPr lang="en-US" sz="1400" b="0" dirty="0">
                <a:latin typeface="Arial" charset="0"/>
                <a:ea typeface="Arial" charset="0"/>
                <a:cs typeface="Arial" charset="0"/>
              </a:rPr>
              <a:t>Interface and Parameters</a:t>
            </a:r>
            <a:endParaRPr lang="en-US" sz="1400" b="0" dirty="0"/>
          </a:p>
        </p:txBody>
      </p:sp>
      <p:sp>
        <p:nvSpPr>
          <p:cNvPr id="2" name="Rectangle 1"/>
          <p:cNvSpPr>
            <a:spLocks noChangeArrowheads="1"/>
          </p:cNvSpPr>
          <p:nvPr/>
        </p:nvSpPr>
        <p:spPr bwMode="auto">
          <a:xfrm>
            <a:off x="4101464" y="700088"/>
            <a:ext cx="4647248" cy="280076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i="0" u="none" strike="noStrike" cap="none" normalizeH="0" baseline="0" dirty="0">
                <a:ln>
                  <a:noFill/>
                </a:ln>
                <a:solidFill>
                  <a:srgbClr val="CC7832"/>
                </a:solidFill>
                <a:effectLst/>
                <a:latin typeface="Fira Code"/>
              </a:rPr>
              <a:t>class </a:t>
            </a:r>
            <a:r>
              <a:rPr kumimoji="0" lang="en-US" altLang="en-US" sz="800" i="0" u="none" strike="noStrike" cap="none" normalizeH="0" baseline="0" dirty="0">
                <a:ln>
                  <a:noFill/>
                </a:ln>
                <a:solidFill>
                  <a:srgbClr val="A9B7C6"/>
                </a:solidFill>
                <a:effectLst/>
                <a:latin typeface="Fira Code"/>
              </a:rPr>
              <a:t>HAD(</a:t>
            </a:r>
            <a:r>
              <a:rPr kumimoji="0" lang="en-US" altLang="en-US" sz="800" i="0" u="none" strike="noStrike" cap="none" normalizeH="0" baseline="0" dirty="0" err="1">
                <a:ln>
                  <a:noFill/>
                </a:ln>
                <a:solidFill>
                  <a:srgbClr val="A9B7C6"/>
                </a:solidFill>
                <a:effectLst/>
                <a:latin typeface="Fira Code"/>
              </a:rPr>
              <a:t>TimeseriesAlgorithm</a:t>
            </a:r>
            <a:r>
              <a:rPr kumimoji="0" lang="en-US" altLang="en-US" sz="800" i="0" u="none" strike="noStrike" cap="none" normalizeH="0" baseline="0" dirty="0">
                <a:ln>
                  <a:noFill/>
                </a:ln>
                <a:solidFill>
                  <a:srgbClr val="A9B7C6"/>
                </a:solidFill>
                <a:effectLst/>
                <a:latin typeface="Fira Code"/>
              </a:rPr>
              <a:t>):</a:t>
            </a:r>
            <a:br>
              <a:rPr kumimoji="0" lang="en-US" altLang="en-US" sz="800" i="0" u="none" strike="noStrike" cap="none" normalizeH="0" baseline="0" dirty="0">
                <a:ln>
                  <a:noFill/>
                </a:ln>
                <a:solidFill>
                  <a:srgbClr val="808080"/>
                </a:solidFill>
                <a:effectLst/>
                <a:latin typeface="Fira Code"/>
              </a:rPr>
            </a:br>
            <a:r>
              <a:rPr kumimoji="0" lang="en-US" altLang="en-US" sz="800" i="0" u="none" strike="noStrike" cap="none" normalizeH="0" baseline="0" dirty="0">
                <a:ln>
                  <a:noFill/>
                </a:ln>
                <a:solidFill>
                  <a:srgbClr val="808080"/>
                </a:solidFill>
                <a:effectLst/>
                <a:latin typeface="Fira Code"/>
              </a:rPr>
              <a:t>    </a:t>
            </a:r>
            <a:r>
              <a:rPr kumimoji="0" lang="en-US" altLang="en-US" sz="800" i="1" u="none" strike="noStrike" cap="none" normalizeH="0" baseline="0" dirty="0">
                <a:ln>
                  <a:noFill/>
                </a:ln>
                <a:solidFill>
                  <a:srgbClr val="629755"/>
                </a:solidFill>
                <a:effectLst/>
                <a:latin typeface="Fira Code"/>
              </a:rPr>
              <a:t>"""</a:t>
            </a:r>
            <a:br>
              <a:rPr kumimoji="0" lang="en-US" altLang="en-US" sz="800" i="1" u="none" strike="noStrike" cap="none" normalizeH="0" baseline="0" dirty="0">
                <a:ln>
                  <a:noFill/>
                </a:ln>
                <a:solidFill>
                  <a:srgbClr val="629755"/>
                </a:solidFill>
                <a:effectLst/>
                <a:latin typeface="Fira Code"/>
              </a:rPr>
            </a:br>
            <a:r>
              <a:rPr kumimoji="0" lang="en-US" altLang="en-US" sz="800" i="1" u="none" strike="noStrike" cap="none" normalizeH="0" baseline="0" dirty="0">
                <a:ln>
                  <a:noFill/>
                </a:ln>
                <a:solidFill>
                  <a:srgbClr val="629755"/>
                </a:solidFill>
                <a:effectLst/>
                <a:latin typeface="Fira Code"/>
              </a:rPr>
              <a:t>        Hypervisor Anomaly Detection (HAD) using Change Points,</a:t>
            </a:r>
            <a:r>
              <a:rPr kumimoji="0" lang="en-US" altLang="en-US" sz="800" i="1" u="none" strike="noStrike" cap="none" normalizeH="0" dirty="0">
                <a:ln>
                  <a:noFill/>
                </a:ln>
                <a:solidFill>
                  <a:srgbClr val="629755"/>
                </a:solidFill>
                <a:effectLst/>
                <a:latin typeface="Fira Code"/>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i="1" dirty="0">
                <a:solidFill>
                  <a:srgbClr val="629755"/>
                </a:solidFill>
                <a:latin typeface="Fira Code"/>
              </a:rPr>
              <a:t>        </a:t>
            </a:r>
            <a:r>
              <a:rPr kumimoji="0" lang="en-US" altLang="en-US" sz="800" i="1" u="none" strike="noStrike" cap="none" normalizeH="0" dirty="0">
                <a:ln>
                  <a:noFill/>
                </a:ln>
                <a:solidFill>
                  <a:srgbClr val="629755"/>
                </a:solidFill>
                <a:effectLst/>
                <a:latin typeface="Fira Code"/>
              </a:rPr>
              <a:t>dynamic filtering and </a:t>
            </a:r>
            <a:r>
              <a:rPr kumimoji="0" lang="en-US" altLang="en-US" sz="800" i="1" u="none" strike="noStrike" cap="none" normalizeH="0" baseline="0" dirty="0">
                <a:ln>
                  <a:noFill/>
                </a:ln>
                <a:solidFill>
                  <a:srgbClr val="629755"/>
                </a:solidFill>
                <a:effectLst/>
                <a:latin typeface="Fira Code"/>
              </a:rPr>
              <a:t>Min Color Count Over Intervals</a:t>
            </a:r>
            <a:br>
              <a:rPr kumimoji="0" lang="en-US" altLang="en-US" sz="800" i="1" u="none" strike="noStrike" cap="none" normalizeH="0" baseline="0" dirty="0">
                <a:ln>
                  <a:noFill/>
                </a:ln>
                <a:solidFill>
                  <a:srgbClr val="629755"/>
                </a:solidFill>
                <a:effectLst/>
                <a:latin typeface="Fira Code"/>
              </a:rPr>
            </a:br>
            <a:r>
              <a:rPr kumimoji="0" lang="en-US" altLang="en-US" sz="800" i="1" u="none" strike="noStrike" cap="none" normalizeH="0" baseline="0" dirty="0">
                <a:ln>
                  <a:noFill/>
                </a:ln>
                <a:solidFill>
                  <a:srgbClr val="629755"/>
                </a:solidFill>
                <a:effectLst/>
                <a:latin typeface="Fira Code"/>
              </a:rPr>
              <a:t>    """</a:t>
            </a:r>
            <a:br>
              <a:rPr kumimoji="0" lang="en-US" altLang="en-US" sz="800" i="1" u="none" strike="noStrike" cap="none" normalizeH="0" baseline="0" dirty="0">
                <a:ln>
                  <a:noFill/>
                </a:ln>
                <a:solidFill>
                  <a:srgbClr val="629755"/>
                </a:solidFill>
                <a:effectLst/>
                <a:latin typeface="Fira Code"/>
              </a:rPr>
            </a:br>
            <a:r>
              <a:rPr kumimoji="0" lang="en-US" altLang="en-US" sz="800" i="1" u="none" strike="noStrike" cap="none" normalizeH="0" baseline="0" dirty="0">
                <a:ln>
                  <a:noFill/>
                </a:ln>
                <a:solidFill>
                  <a:srgbClr val="629755"/>
                </a:solidFill>
                <a:effectLst/>
                <a:latin typeface="Fira Code"/>
              </a:rPr>
              <a:t>    </a:t>
            </a:r>
            <a:r>
              <a:rPr kumimoji="0" lang="en-US" altLang="en-US" sz="800" i="0" u="none" strike="noStrike" cap="none" normalizeH="0" baseline="0" dirty="0">
                <a:ln>
                  <a:noFill/>
                </a:ln>
                <a:solidFill>
                  <a:srgbClr val="A9B7C6"/>
                </a:solidFill>
                <a:effectLst/>
                <a:latin typeface="Fira Code"/>
              </a:rPr>
              <a:t>name = </a:t>
            </a:r>
            <a:r>
              <a:rPr kumimoji="0" lang="en-US" altLang="en-US" sz="800" i="0" u="none" strike="noStrike" cap="none" normalizeH="0" baseline="0" dirty="0">
                <a:ln>
                  <a:noFill/>
                </a:ln>
                <a:solidFill>
                  <a:srgbClr val="6A8759"/>
                </a:solidFill>
                <a:effectLst/>
                <a:latin typeface="Fira Code"/>
              </a:rPr>
              <a:t>'had'</a:t>
            </a:r>
            <a:br>
              <a:rPr kumimoji="0" lang="en-US" altLang="en-US" sz="800" i="0" u="none" strike="noStrike" cap="none" normalizeH="0" baseline="0" dirty="0">
                <a:ln>
                  <a:noFill/>
                </a:ln>
                <a:solidFill>
                  <a:srgbClr val="6A8759"/>
                </a:solidFill>
                <a:effectLst/>
                <a:latin typeface="Fira Code"/>
              </a:rPr>
            </a:br>
            <a:r>
              <a:rPr kumimoji="0" lang="en-US" altLang="en-US" sz="800" i="0" u="none" strike="noStrike" cap="none" normalizeH="0" baseline="0" dirty="0">
                <a:ln>
                  <a:noFill/>
                </a:ln>
                <a:solidFill>
                  <a:srgbClr val="6A8759"/>
                </a:solidFill>
                <a:effectLst/>
                <a:latin typeface="Fira Code"/>
              </a:rPr>
              <a:t>    </a:t>
            </a:r>
            <a:r>
              <a:rPr kumimoji="0" lang="en-US" altLang="en-US" sz="800" i="0" u="none" strike="noStrike" cap="none" normalizeH="0" baseline="0" dirty="0">
                <a:ln>
                  <a:noFill/>
                </a:ln>
                <a:solidFill>
                  <a:srgbClr val="A9B7C6"/>
                </a:solidFill>
                <a:effectLst/>
                <a:latin typeface="Fira Code"/>
              </a:rPr>
              <a:t>version = </a:t>
            </a:r>
            <a:r>
              <a:rPr kumimoji="0" lang="en-US" altLang="en-US" sz="800" i="0" u="none" strike="noStrike" cap="none" normalizeH="0" baseline="0" dirty="0">
                <a:ln>
                  <a:noFill/>
                </a:ln>
                <a:solidFill>
                  <a:srgbClr val="6A8759"/>
                </a:solidFill>
                <a:effectLst/>
                <a:latin typeface="Fira Code"/>
              </a:rPr>
              <a:t>'1.0'</a:t>
            </a:r>
            <a:br>
              <a:rPr kumimoji="0" lang="en-US" altLang="en-US" sz="800" i="0" u="none" strike="noStrike" cap="none" normalizeH="0" baseline="0" dirty="0">
                <a:ln>
                  <a:noFill/>
                </a:ln>
                <a:solidFill>
                  <a:srgbClr val="6A8759"/>
                </a:solidFill>
                <a:effectLst/>
                <a:latin typeface="Fira Code"/>
              </a:rPr>
            </a:br>
            <a:r>
              <a:rPr kumimoji="0" lang="en-US" altLang="en-US" sz="800" i="0" u="none" strike="noStrike" cap="none" normalizeH="0" baseline="0" dirty="0">
                <a:ln>
                  <a:noFill/>
                </a:ln>
                <a:solidFill>
                  <a:srgbClr val="6A8759"/>
                </a:solidFill>
                <a:effectLst/>
                <a:latin typeface="Fira Code"/>
              </a:rPr>
              <a:t>    </a:t>
            </a:r>
            <a:r>
              <a:rPr kumimoji="0" lang="en-US" altLang="en-US" sz="800" i="0" u="none" strike="noStrike" cap="none" normalizeH="0" baseline="0" dirty="0" err="1">
                <a:ln>
                  <a:noFill/>
                </a:ln>
                <a:solidFill>
                  <a:srgbClr val="A9B7C6"/>
                </a:solidFill>
                <a:effectLst/>
                <a:latin typeface="Fira Code"/>
              </a:rPr>
              <a:t>multivariate_test</a:t>
            </a:r>
            <a:r>
              <a:rPr kumimoji="0" lang="en-US" altLang="en-US" sz="800" i="0" u="none" strike="noStrike" cap="none" normalizeH="0" baseline="0" dirty="0">
                <a:ln>
                  <a:noFill/>
                </a:ln>
                <a:solidFill>
                  <a:srgbClr val="A9B7C6"/>
                </a:solidFill>
                <a:effectLst/>
                <a:latin typeface="Fira Code"/>
              </a:rPr>
              <a:t> = </a:t>
            </a:r>
            <a:r>
              <a:rPr kumimoji="0" lang="en-US" altLang="en-US" sz="800" i="0" u="none" strike="noStrike" cap="none" normalizeH="0" baseline="0" dirty="0">
                <a:ln>
                  <a:noFill/>
                </a:ln>
                <a:solidFill>
                  <a:srgbClr val="CC7832"/>
                </a:solidFill>
                <a:effectLst/>
                <a:latin typeface="Fira Code"/>
              </a:rPr>
              <a:t>True</a:t>
            </a:r>
            <a:br>
              <a:rPr kumimoji="0" lang="en-US" altLang="en-US" sz="800" i="0" u="none" strike="noStrike" cap="none" normalizeH="0" baseline="0" dirty="0">
                <a:ln>
                  <a:noFill/>
                </a:ln>
                <a:solidFill>
                  <a:srgbClr val="CC7832"/>
                </a:solidFill>
                <a:effectLst/>
                <a:latin typeface="Fira Code"/>
              </a:rPr>
            </a:b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default_config</a:t>
            </a:r>
            <a:r>
              <a:rPr kumimoji="0" lang="en-US" altLang="en-US" sz="800" i="0" u="none" strike="noStrike" cap="none" normalizeH="0" baseline="0" dirty="0">
                <a:ln>
                  <a:noFill/>
                </a:ln>
                <a:solidFill>
                  <a:srgbClr val="A9B7C6"/>
                </a:solidFill>
                <a:effectLst/>
                <a:latin typeface="Fira Code"/>
              </a:rPr>
              <a:t> = DEFAULTS</a:t>
            </a:r>
            <a:br>
              <a:rPr kumimoji="0" lang="en-US" altLang="en-US" sz="800" i="0" u="none" strike="noStrike" cap="none" normalizeH="0" baseline="0" dirty="0">
                <a:ln>
                  <a:noFill/>
                </a:ln>
                <a:solidFill>
                  <a:srgbClr val="A9B7C6"/>
                </a:solidFill>
                <a:effectLst/>
                <a:latin typeface="Fira Code"/>
              </a:rPr>
            </a:br>
            <a:br>
              <a:rPr kumimoji="0" lang="en-US" altLang="en-US" sz="800" i="0" u="none" strike="noStrike" cap="none" normalizeH="0" baseline="0" dirty="0">
                <a:ln>
                  <a:noFill/>
                </a:ln>
                <a:solidFill>
                  <a:srgbClr val="A9B7C6"/>
                </a:solidFill>
                <a:effectLst/>
                <a:latin typeface="Fira Code"/>
              </a:rPr>
            </a:b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a:ln>
                  <a:noFill/>
                </a:ln>
                <a:solidFill>
                  <a:srgbClr val="BBB529"/>
                </a:solidFill>
                <a:effectLst/>
                <a:latin typeface="Fira Code"/>
              </a:rPr>
              <a:t>@</a:t>
            </a:r>
            <a:r>
              <a:rPr kumimoji="0" lang="en-US" altLang="en-US" sz="800" i="0" u="none" strike="noStrike" cap="none" normalizeH="0" baseline="0" dirty="0" err="1">
                <a:ln>
                  <a:noFill/>
                </a:ln>
                <a:solidFill>
                  <a:srgbClr val="BBB529"/>
                </a:solidFill>
                <a:effectLst/>
                <a:latin typeface="Fira Code"/>
              </a:rPr>
              <a:t>typechecked</a:t>
            </a:r>
            <a:br>
              <a:rPr kumimoji="0" lang="en-US" altLang="en-US" sz="800" i="0" u="none" strike="noStrike" cap="none" normalizeH="0" baseline="0" dirty="0">
                <a:ln>
                  <a:noFill/>
                </a:ln>
                <a:solidFill>
                  <a:srgbClr val="BBB529"/>
                </a:solidFill>
                <a:effectLst/>
                <a:latin typeface="Fira Code"/>
              </a:rPr>
            </a:br>
            <a:r>
              <a:rPr kumimoji="0" lang="en-US" altLang="en-US" sz="800" i="0" u="none" strike="noStrike" cap="none" normalizeH="0" baseline="0" dirty="0">
                <a:ln>
                  <a:noFill/>
                </a:ln>
                <a:solidFill>
                  <a:srgbClr val="BBB529"/>
                </a:solidFill>
                <a:effectLst/>
                <a:latin typeface="Fira Code"/>
              </a:rPr>
              <a:t>    </a:t>
            </a:r>
            <a:r>
              <a:rPr kumimoji="0" lang="en-US" altLang="en-US" sz="800" i="0" u="none" strike="noStrike" cap="none" normalizeH="0" baseline="0" dirty="0" err="1">
                <a:ln>
                  <a:noFill/>
                </a:ln>
                <a:solidFill>
                  <a:srgbClr val="CC7832"/>
                </a:solidFill>
                <a:effectLst/>
                <a:latin typeface="Fira Code"/>
              </a:rPr>
              <a:t>def</a:t>
            </a: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a:ln>
                  <a:noFill/>
                </a:ln>
                <a:solidFill>
                  <a:srgbClr val="B200B2"/>
                </a:solidFill>
                <a:effectLst/>
                <a:latin typeface="Fira Code"/>
              </a:rPr>
              <a:t>__</a:t>
            </a:r>
            <a:r>
              <a:rPr kumimoji="0" lang="en-US" altLang="en-US" sz="800" i="0" u="none" strike="noStrike" cap="none" normalizeH="0" baseline="0" dirty="0" err="1">
                <a:ln>
                  <a:noFill/>
                </a:ln>
                <a:solidFill>
                  <a:srgbClr val="B200B2"/>
                </a:solidFill>
                <a:effectLst/>
                <a:latin typeface="Fira Code"/>
              </a:rPr>
              <a:t>init</a:t>
            </a:r>
            <a:r>
              <a:rPr kumimoji="0" lang="en-US" altLang="en-US" sz="800" i="0" u="none" strike="noStrike" cap="none" normalizeH="0" baseline="0" dirty="0">
                <a:ln>
                  <a:noFill/>
                </a:ln>
                <a:solidFill>
                  <a:srgbClr val="B200B2"/>
                </a:solidFill>
                <a:effectLst/>
                <a:latin typeface="Fira Code"/>
              </a:rPr>
              <a:t>__</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94558D"/>
                </a:solidFill>
                <a:effectLst/>
                <a:latin typeface="Fira Code"/>
              </a:rPr>
              <a:t>self</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window_long_sz</a:t>
            </a: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err="1">
                <a:ln>
                  <a:noFill/>
                </a:ln>
                <a:solidFill>
                  <a:srgbClr val="8888C6"/>
                </a:solidFill>
                <a:effectLst/>
                <a:latin typeface="Fira Code"/>
              </a:rPr>
              <a:t>int</a:t>
            </a:r>
            <a:r>
              <a:rPr kumimoji="0" lang="en-US" altLang="en-US" sz="800" i="0" u="none" strike="noStrike" cap="none" normalizeH="0" baseline="0" dirty="0">
                <a:ln>
                  <a:noFill/>
                </a:ln>
                <a:solidFill>
                  <a:srgbClr val="8888C6"/>
                </a:solidFill>
                <a:effectLst/>
                <a:latin typeface="Fira Code"/>
              </a:rPr>
              <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err="1">
                <a:ln>
                  <a:noFill/>
                </a:ln>
                <a:solidFill>
                  <a:srgbClr val="6A8759"/>
                </a:solidFill>
                <a:effectLst/>
                <a:latin typeface="Fira Code"/>
              </a:rPr>
              <a:t>window_long_sz</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window_short_sz</a:t>
            </a: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err="1">
                <a:ln>
                  <a:noFill/>
                </a:ln>
                <a:solidFill>
                  <a:srgbClr val="8888C6"/>
                </a:solidFill>
                <a:effectLst/>
                <a:latin typeface="Fira Code"/>
              </a:rPr>
              <a:t>int</a:t>
            </a:r>
            <a:r>
              <a:rPr kumimoji="0" lang="en-US" altLang="en-US" sz="800" i="0" u="none" strike="noStrike" cap="none" normalizeH="0" baseline="0" dirty="0">
                <a:ln>
                  <a:noFill/>
                </a:ln>
                <a:solidFill>
                  <a:srgbClr val="8888C6"/>
                </a:solidFill>
                <a:effectLst/>
                <a:latin typeface="Fira Code"/>
              </a:rPr>
              <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err="1">
                <a:ln>
                  <a:noFill/>
                </a:ln>
                <a:solidFill>
                  <a:srgbClr val="6A8759"/>
                </a:solidFill>
                <a:effectLst/>
                <a:latin typeface="Fira Code"/>
              </a:rPr>
              <a:t>window_short_sz</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a:ln>
                  <a:noFill/>
                </a:ln>
                <a:solidFill>
                  <a:srgbClr val="A9B7C6"/>
                </a:solidFill>
                <a:effectLst/>
                <a:latin typeface="Fira Code"/>
              </a:rPr>
              <a:t>threshold: </a:t>
            </a:r>
            <a:r>
              <a:rPr kumimoji="0" lang="en-US" altLang="en-US" sz="800" i="0" u="none" strike="noStrike" cap="none" normalizeH="0" baseline="0" dirty="0">
                <a:ln>
                  <a:noFill/>
                </a:ln>
                <a:solidFill>
                  <a:srgbClr val="8888C6"/>
                </a:solidFill>
                <a:effectLst/>
                <a:latin typeface="Fira Code"/>
              </a:rPr>
              <a:t>float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'threshold'</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dynamic_filtering</a:t>
            </a: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a:ln>
                  <a:noFill/>
                </a:ln>
                <a:solidFill>
                  <a:srgbClr val="8888C6"/>
                </a:solidFill>
                <a:effectLst/>
                <a:latin typeface="Fira Code"/>
              </a:rPr>
              <a:t>bool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err="1">
                <a:ln>
                  <a:noFill/>
                </a:ln>
                <a:solidFill>
                  <a:srgbClr val="6A8759"/>
                </a:solidFill>
                <a:effectLst/>
                <a:latin typeface="Fira Code"/>
              </a:rPr>
              <a:t>dynamic_filtering</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overlap_min_pct</a:t>
            </a: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a:ln>
                  <a:noFill/>
                </a:ln>
                <a:solidFill>
                  <a:srgbClr val="8888C6"/>
                </a:solidFill>
                <a:effectLst/>
                <a:latin typeface="Fira Code"/>
              </a:rPr>
              <a:t>float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err="1">
                <a:ln>
                  <a:noFill/>
                </a:ln>
                <a:solidFill>
                  <a:srgbClr val="6A8759"/>
                </a:solidFill>
                <a:effectLst/>
                <a:latin typeface="Fira Code"/>
              </a:rPr>
              <a:t>overlap_min_pct</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err="1">
                <a:ln>
                  <a:noFill/>
                </a:ln>
                <a:solidFill>
                  <a:srgbClr val="A9B7C6"/>
                </a:solidFill>
                <a:effectLst/>
                <a:latin typeface="Fira Code"/>
              </a:rPr>
              <a:t>overlap_window_sz</a:t>
            </a:r>
            <a:r>
              <a:rPr kumimoji="0" lang="en-US" altLang="en-US" sz="800" i="0" u="none" strike="noStrike" cap="none" normalizeH="0" baseline="0" dirty="0">
                <a:ln>
                  <a:noFill/>
                </a:ln>
                <a:solidFill>
                  <a:srgbClr val="A9B7C6"/>
                </a:solidFill>
                <a:effectLst/>
                <a:latin typeface="Fira Code"/>
              </a:rPr>
              <a:t>: </a:t>
            </a:r>
            <a:r>
              <a:rPr kumimoji="0" lang="en-US" altLang="en-US" sz="800" i="0" u="none" strike="noStrike" cap="none" normalizeH="0" baseline="0" dirty="0">
                <a:ln>
                  <a:noFill/>
                </a:ln>
                <a:solidFill>
                  <a:srgbClr val="8888C6"/>
                </a:solidFill>
                <a:effectLst/>
                <a:latin typeface="Fira Code"/>
              </a:rPr>
              <a:t>float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err="1">
                <a:ln>
                  <a:noFill/>
                </a:ln>
                <a:solidFill>
                  <a:srgbClr val="6A8759"/>
                </a:solidFill>
                <a:effectLst/>
                <a:latin typeface="Fira Code"/>
              </a:rPr>
              <a:t>overlap_window_sz</a:t>
            </a:r>
            <a:r>
              <a:rPr kumimoji="0" lang="en-US" altLang="en-US" sz="800" i="0" u="none" strike="noStrike" cap="none" normalizeH="0" baseline="0" dirty="0">
                <a:ln>
                  <a:noFill/>
                </a:ln>
                <a:solidFill>
                  <a:srgbClr val="6A8759"/>
                </a:solidFill>
                <a:effectLst/>
                <a:latin typeface="Fira Code"/>
              </a:rPr>
              <a:t>'</a:t>
            </a:r>
            <a:r>
              <a:rPr kumimoji="0" lang="en-US" altLang="en-US" sz="800" i="0" u="none" strike="noStrike" cap="none" normalizeH="0" baseline="0" dirty="0">
                <a:ln>
                  <a:noFill/>
                </a:ln>
                <a:solidFill>
                  <a:srgbClr val="A9B7C6"/>
                </a:solidFill>
                <a:effectLst/>
                <a:latin typeface="Fira Code"/>
              </a:rPr>
              <a:t>]</a:t>
            </a:r>
            <a:r>
              <a:rPr kumimoji="0" lang="en-US" altLang="en-US" sz="800" i="0" u="none" strike="noStrike" cap="none" normalizeH="0" baseline="0" dirty="0">
                <a:ln>
                  <a:noFill/>
                </a:ln>
                <a:solidFill>
                  <a:srgbClr val="CC7832"/>
                </a:solidFill>
                <a:effectLst/>
                <a:latin typeface="Fira Code"/>
              </a:rPr>
              <a:t>,</a:t>
            </a:r>
            <a:br>
              <a:rPr kumimoji="0" lang="en-US" altLang="en-US" sz="800" i="0" u="none" strike="noStrike" cap="none" normalizeH="0" baseline="0" dirty="0">
                <a:ln>
                  <a:noFill/>
                </a:ln>
                <a:solidFill>
                  <a:srgbClr val="CC7832"/>
                </a:solidFill>
                <a:effectLst/>
                <a:latin typeface="Fira Code"/>
              </a:rPr>
            </a:br>
            <a:r>
              <a:rPr kumimoji="0" lang="en-US" altLang="en-US" sz="800" i="0" u="none" strike="noStrike" cap="none" normalizeH="0" baseline="0" dirty="0">
                <a:ln>
                  <a:noFill/>
                </a:ln>
                <a:solidFill>
                  <a:srgbClr val="CC7832"/>
                </a:solidFill>
                <a:effectLst/>
                <a:latin typeface="Fira Code"/>
              </a:rPr>
              <a:t>                 </a:t>
            </a:r>
            <a:r>
              <a:rPr kumimoji="0" lang="en-US" altLang="en-US" sz="800" i="0" u="none" strike="noStrike" cap="none" normalizeH="0" baseline="0" dirty="0">
                <a:ln>
                  <a:noFill/>
                </a:ln>
                <a:solidFill>
                  <a:srgbClr val="A9B7C6"/>
                </a:solidFill>
                <a:effectLst/>
                <a:latin typeface="Fira Code"/>
              </a:rPr>
              <a:t>online: </a:t>
            </a:r>
            <a:r>
              <a:rPr kumimoji="0" lang="en-US" altLang="en-US" sz="800" i="0" u="none" strike="noStrike" cap="none" normalizeH="0" baseline="0" dirty="0">
                <a:ln>
                  <a:noFill/>
                </a:ln>
                <a:solidFill>
                  <a:srgbClr val="8888C6"/>
                </a:solidFill>
                <a:effectLst/>
                <a:latin typeface="Fira Code"/>
              </a:rPr>
              <a:t>float </a:t>
            </a:r>
            <a:r>
              <a:rPr kumimoji="0" lang="en-US" altLang="en-US" sz="800" i="0" u="none" strike="noStrike" cap="none" normalizeH="0" baseline="0" dirty="0">
                <a:ln>
                  <a:noFill/>
                </a:ln>
                <a:solidFill>
                  <a:srgbClr val="A9B7C6"/>
                </a:solidFill>
                <a:effectLst/>
                <a:latin typeface="Fira Code"/>
              </a:rPr>
              <a:t>= DEFAULTS[</a:t>
            </a:r>
            <a:r>
              <a:rPr kumimoji="0" lang="en-US" altLang="en-US" sz="800" i="0" u="none" strike="noStrike" cap="none" normalizeH="0" baseline="0" dirty="0">
                <a:ln>
                  <a:noFill/>
                </a:ln>
                <a:solidFill>
                  <a:srgbClr val="6A8759"/>
                </a:solidFill>
                <a:effectLst/>
                <a:latin typeface="Fira Code"/>
              </a:rPr>
              <a:t>'online'</a:t>
            </a:r>
            <a:r>
              <a:rPr kumimoji="0" lang="en-US" altLang="en-US" sz="800" i="0" u="none" strike="noStrike" cap="none" normalizeH="0" baseline="0" dirty="0">
                <a:ln>
                  <a:noFill/>
                </a:ln>
                <a:solidFill>
                  <a:srgbClr val="A9B7C6"/>
                </a:solidFill>
                <a:effectLst/>
                <a:latin typeface="Fira Code"/>
              </a:rPr>
              <a:t>]</a:t>
            </a:r>
            <a:br>
              <a:rPr kumimoji="0" lang="en-US" altLang="en-US" sz="800" i="0" u="none" strike="noStrike" cap="none" normalizeH="0" baseline="0" dirty="0">
                <a:ln>
                  <a:noFill/>
                </a:ln>
                <a:solidFill>
                  <a:srgbClr val="A9B7C6"/>
                </a:solidFill>
                <a:effectLst/>
                <a:latin typeface="Fira Code"/>
              </a:rPr>
            </a:br>
            <a:r>
              <a:rPr kumimoji="0" lang="en-US" altLang="en-US" sz="800" i="0" u="none" strike="noStrike" cap="none" normalizeH="0" baseline="0" dirty="0">
                <a:ln>
                  <a:noFill/>
                </a:ln>
                <a:solidFill>
                  <a:srgbClr val="A9B7C6"/>
                </a:solidFill>
                <a:effectLst/>
                <a:latin typeface="Fira Code"/>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A9B7C6"/>
                </a:solidFill>
                <a:latin typeface="Fira Code"/>
              </a:rPr>
              <a:t>…</a:t>
            </a:r>
            <a:endParaRPr kumimoji="0" lang="en-US" altLang="en-US" sz="1400" i="0" u="none" strike="noStrike" cap="none" normalizeH="0" baseline="0" dirty="0">
              <a:ln>
                <a:noFill/>
              </a:ln>
              <a:solidFill>
                <a:schemeClr val="tx1"/>
              </a:solidFill>
              <a:effectLst/>
              <a:latin typeface="Arial" panose="020B0604020202020204" pitchFamily="34" charset="0"/>
            </a:endParaRPr>
          </a:p>
        </p:txBody>
      </p:sp>
      <p:sp>
        <p:nvSpPr>
          <p:cNvPr id="100" name="TextBox 99"/>
          <p:cNvSpPr txBox="1"/>
          <p:nvPr/>
        </p:nvSpPr>
        <p:spPr>
          <a:xfrm>
            <a:off x="395288" y="700088"/>
            <a:ext cx="3452812" cy="4103687"/>
          </a:xfrm>
          <a:prstGeom prst="rect">
            <a:avLst/>
          </a:prstGeom>
          <a:noFill/>
        </p:spPr>
        <p:txBody>
          <a:bodyPr wrap="square" rtlCol="0">
            <a:noAutofit/>
          </a:bodyPr>
          <a:lstStyle/>
          <a:p>
            <a:r>
              <a:rPr lang="en-US" sz="1050" b="1" dirty="0">
                <a:latin typeface="Arial" panose="020B0604020202020204" pitchFamily="34" charset="0"/>
                <a:cs typeface="Arial" panose="020B0604020202020204" pitchFamily="34" charset="0"/>
              </a:rPr>
              <a:t>Parameters</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Parameters are derived from the implementation of the 3 features (change point detection, filtering and density change evaluation)</a:t>
            </a:r>
            <a:endParaRPr lang="en-US" sz="1050" b="1" dirty="0">
              <a:latin typeface="Arial" panose="020B0604020202020204" pitchFamily="34" charset="0"/>
              <a:cs typeface="Arial" panose="020B0604020202020204" pitchFamily="34" charset="0"/>
            </a:endParaRPr>
          </a:p>
          <a:p>
            <a:endParaRPr lang="en-US" sz="1050" b="1" dirty="0">
              <a:latin typeface="Arial" panose="020B0604020202020204" pitchFamily="34" charset="0"/>
              <a:cs typeface="Arial" panose="020B0604020202020204" pitchFamily="34" charset="0"/>
            </a:endParaRPr>
          </a:p>
          <a:p>
            <a:r>
              <a:rPr lang="en-US" sz="1050" b="1" dirty="0">
                <a:latin typeface="Arial" panose="020B0604020202020204" pitchFamily="34" charset="0"/>
                <a:cs typeface="Arial" panose="020B0604020202020204" pitchFamily="34" charset="0"/>
              </a:rPr>
              <a:t>Parameter List</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window_long_sz</a:t>
            </a:r>
            <a:r>
              <a:rPr lang="en-US" sz="1050"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window_short_sz</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2 temporal windows used to detect change points over time series</a:t>
            </a:r>
          </a:p>
          <a:p>
            <a:pPr marL="171450" indent="-171450">
              <a:buFont typeface="Wingdings" panose="05000000000000000000" pitchFamily="2" charset="2"/>
              <a:buChar char="§"/>
            </a:pPr>
            <a:r>
              <a:rPr lang="en-US" sz="1050" i="1" dirty="0">
                <a:latin typeface="Arial" panose="020B0604020202020204" pitchFamily="34" charset="0"/>
                <a:cs typeface="Arial" panose="020B0604020202020204" pitchFamily="34" charset="0"/>
              </a:rPr>
              <a:t>threshold</a:t>
            </a: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Define the magnitude of a change point to be considered relevant due to its magnitude</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dynamic_filtering</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To reduce the number of false positives, dynamic filtering can be activated</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overlap_min_pct</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Percentage of time series (i.e., VMs) which need to be correlated to trigger an hypervisor anomaly</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overlap_window_sz</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Windows size used to detect a correlation between time series</a:t>
            </a:r>
          </a:p>
          <a:p>
            <a:pPr marL="171450" indent="-171450">
              <a:buFont typeface="Wingdings" panose="05000000000000000000" pitchFamily="2" charset="2"/>
              <a:buChar char="§"/>
            </a:pPr>
            <a:r>
              <a:rPr lang="en-US" sz="1050" i="1" dirty="0">
                <a:latin typeface="Arial" panose="020B0604020202020204" pitchFamily="34" charset="0"/>
                <a:cs typeface="Arial" panose="020B0604020202020204" pitchFamily="34" charset="0"/>
              </a:rPr>
              <a:t>online</a:t>
            </a: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Execute HAD as using a stream paradigm</a:t>
            </a:r>
          </a:p>
        </p:txBody>
      </p:sp>
    </p:spTree>
    <p:extLst>
      <p:ext uri="{BB962C8B-B14F-4D97-AF65-F5344CB8AC3E}">
        <p14:creationId xmlns:p14="http://schemas.microsoft.com/office/powerpoint/2010/main" val="16845605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Metrics Collector</a:t>
            </a:r>
            <a:endParaRPr lang="en-US" b="0" dirty="0">
              <a:latin typeface="Arial" panose="020B0604020202020204" pitchFamily="34" charset="0"/>
              <a:cs typeface="Arial" panose="020B0604020202020204" pitchFamily="34" charset="0"/>
            </a:endParaRPr>
          </a:p>
        </p:txBody>
      </p:sp>
      <p:sp>
        <p:nvSpPr>
          <p:cNvPr id="13" name="Rectangle 106">
            <a:extLst>
              <a:ext uri="{FF2B5EF4-FFF2-40B4-BE49-F238E27FC236}">
                <a16:creationId xmlns:a16="http://schemas.microsoft.com/office/drawing/2014/main" id="{49ED9CE0-7FB8-45FA-AF4A-A0C1EF0AD708}"/>
              </a:ext>
            </a:extLst>
          </p:cNvPr>
          <p:cNvSpPr>
            <a:spLocks noChangeArrowheads="1"/>
          </p:cNvSpPr>
          <p:nvPr/>
        </p:nvSpPr>
        <p:spPr bwMode="auto">
          <a:xfrm>
            <a:off x="395288" y="700088"/>
            <a:ext cx="4335462" cy="4185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pPr marL="7938">
              <a:buClr>
                <a:schemeClr val="tx2"/>
              </a:buClr>
            </a:pPr>
            <a:r>
              <a:rPr lang="en-US" sz="1100" b="1" dirty="0">
                <a:latin typeface="Arial" charset="0"/>
                <a:ea typeface="Arial" charset="0"/>
                <a:cs typeface="Arial" charset="0"/>
              </a:rPr>
              <a:t>Download OS image</a:t>
            </a:r>
          </a:p>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https://ubuntu.com/download/server</a:t>
            </a:r>
            <a:endParaRPr lang="en-US" sz="1050" b="1" dirty="0">
              <a:latin typeface="Arial" charset="0"/>
              <a:ea typeface="Arial" charset="0"/>
              <a:cs typeface="Arial" charset="0"/>
            </a:endParaRPr>
          </a:p>
          <a:p>
            <a:pPr marL="7938">
              <a:buClr>
                <a:schemeClr val="tx2"/>
              </a:buClr>
            </a:pPr>
            <a:endParaRPr lang="en-US" sz="1050" b="1" dirty="0">
              <a:latin typeface="Arial" charset="0"/>
              <a:ea typeface="Arial" charset="0"/>
              <a:cs typeface="Arial" charset="0"/>
            </a:endParaRPr>
          </a:p>
          <a:p>
            <a:pPr marL="7938">
              <a:buClr>
                <a:schemeClr val="tx2"/>
              </a:buClr>
            </a:pPr>
            <a:r>
              <a:rPr lang="en-US" sz="1050" b="1" dirty="0">
                <a:latin typeface="Arial" charset="0"/>
                <a:ea typeface="Arial" charset="0"/>
                <a:cs typeface="Arial" charset="0"/>
              </a:rPr>
              <a:t>Create a VM</a:t>
            </a:r>
          </a:p>
          <a:p>
            <a:r>
              <a:rPr lang="en-US" sz="1000" dirty="0" err="1">
                <a:latin typeface="Arial" panose="020B0604020202020204" pitchFamily="34" charset="0"/>
                <a:cs typeface="Arial" panose="020B0604020202020204" pitchFamily="34" charset="0"/>
              </a:rPr>
              <a:t>virt</a:t>
            </a:r>
            <a:r>
              <a:rPr lang="en-US" sz="1000" dirty="0">
                <a:latin typeface="Arial" panose="020B0604020202020204" pitchFamily="34" charset="0"/>
                <a:cs typeface="Arial" panose="020B0604020202020204" pitchFamily="34" charset="0"/>
              </a:rPr>
              <a:t>-install --name ubuntu-1 \</a:t>
            </a:r>
          </a:p>
          <a:p>
            <a:r>
              <a:rPr lang="en-US" sz="1000" dirty="0">
                <a:latin typeface="Arial" panose="020B0604020202020204" pitchFamily="34" charset="0"/>
                <a:cs typeface="Arial" panose="020B0604020202020204" pitchFamily="34" charset="0"/>
              </a:rPr>
              <a:t>--memory 2048 \</a:t>
            </a:r>
          </a:p>
          <a:p>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vcpus</a:t>
            </a:r>
            <a:r>
              <a:rPr lang="en-US" sz="1000" dirty="0">
                <a:latin typeface="Arial" panose="020B0604020202020204" pitchFamily="34" charset="0"/>
                <a:cs typeface="Arial" panose="020B0604020202020204" pitchFamily="34" charset="0"/>
              </a:rPr>
              <a:t> 2 \</a:t>
            </a:r>
          </a:p>
          <a:p>
            <a:r>
              <a:rPr lang="en-US" sz="1000" dirty="0">
                <a:latin typeface="Arial" panose="020B0604020202020204" pitchFamily="34" charset="0"/>
                <a:cs typeface="Arial" panose="020B0604020202020204" pitchFamily="34" charset="0"/>
              </a:rPr>
              <a:t>--disk size=8 \</a:t>
            </a:r>
          </a:p>
          <a:p>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cdrom</a:t>
            </a:r>
            <a:r>
              <a:rPr lang="en-US" sz="1000" dirty="0">
                <a:latin typeface="Arial" panose="020B0604020202020204" pitchFamily="34" charset="0"/>
                <a:cs typeface="Arial" panose="020B0604020202020204" pitchFamily="34" charset="0"/>
              </a:rPr>
              <a:t> /home/</a:t>
            </a:r>
            <a:r>
              <a:rPr lang="en-US" sz="1000" dirty="0" err="1">
                <a:latin typeface="Arial" panose="020B0604020202020204" pitchFamily="34" charset="0"/>
                <a:cs typeface="Arial" panose="020B0604020202020204" pitchFamily="34" charset="0"/>
              </a:rPr>
              <a:t>jcardoso</a:t>
            </a:r>
            <a:r>
              <a:rPr lang="en-US" sz="1000" dirty="0">
                <a:latin typeface="Arial" panose="020B0604020202020204" pitchFamily="34" charset="0"/>
                <a:cs typeface="Arial" panose="020B0604020202020204" pitchFamily="34" charset="0"/>
              </a:rPr>
              <a:t>/Downloads/ubuntu-23.10-live-server-amd64.iso \</a:t>
            </a:r>
          </a:p>
          <a:p>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os</a:t>
            </a:r>
            <a:r>
              <a:rPr lang="en-US" sz="1000" dirty="0">
                <a:latin typeface="Arial" panose="020B0604020202020204" pitchFamily="34" charset="0"/>
                <a:cs typeface="Arial" panose="020B0604020202020204" pitchFamily="34" charset="0"/>
              </a:rPr>
              <a:t>-variant </a:t>
            </a:r>
            <a:r>
              <a:rPr lang="en-US" sz="1000" dirty="0" err="1">
                <a:latin typeface="Arial" panose="020B0604020202020204" pitchFamily="34" charset="0"/>
                <a:cs typeface="Arial" panose="020B0604020202020204" pitchFamily="34" charset="0"/>
              </a:rPr>
              <a:t>ubuntumantic</a:t>
            </a:r>
            <a:endParaRPr lang="en-US" sz="1000" dirty="0">
              <a:latin typeface="Arial" panose="020B0604020202020204" pitchFamily="34" charset="0"/>
              <a:cs typeface="Arial" panose="020B0604020202020204" pitchFamily="34" charset="0"/>
            </a:endParaRPr>
          </a:p>
          <a:p>
            <a:endParaRPr lang="en-US" sz="900" dirty="0">
              <a:latin typeface="Arial" charset="0"/>
              <a:ea typeface="Arial" charset="0"/>
              <a:cs typeface="Arial" charset="0"/>
            </a:endParaRPr>
          </a:p>
          <a:p>
            <a:pPr marL="7938">
              <a:buClr>
                <a:schemeClr val="tx2"/>
              </a:buClr>
            </a:pPr>
            <a:r>
              <a:rPr lang="en-US" sz="1000" b="1" dirty="0">
                <a:latin typeface="Arial" charset="0"/>
                <a:ea typeface="Arial" charset="0"/>
                <a:cs typeface="Arial" charset="0"/>
              </a:rPr>
              <a:t>Configure OS </a:t>
            </a:r>
          </a:p>
          <a:p>
            <a:r>
              <a:rPr lang="en-US" sz="900" dirty="0">
                <a:latin typeface="Arial" panose="020B0604020202020204" pitchFamily="34" charset="0"/>
                <a:cs typeface="Arial" panose="020B0604020202020204" pitchFamily="34" charset="0"/>
              </a:rPr>
              <a:t>Follow the instructions on the screen to configure your new OS</a:t>
            </a:r>
          </a:p>
          <a:p>
            <a:endParaRPr lang="en-US" sz="900" dirty="0">
              <a:latin typeface="Arial" charset="0"/>
              <a:ea typeface="Arial" charset="0"/>
              <a:cs typeface="Arial" charset="0"/>
            </a:endParaRPr>
          </a:p>
          <a:p>
            <a:pPr marL="7938">
              <a:buClr>
                <a:schemeClr val="tx2"/>
              </a:buClr>
            </a:pPr>
            <a:r>
              <a:rPr lang="en-US" sz="1000" b="1" dirty="0">
                <a:latin typeface="Arial" charset="0"/>
                <a:ea typeface="Arial" charset="0"/>
                <a:cs typeface="Arial" charset="0"/>
              </a:rPr>
              <a:t>Clone VMs</a:t>
            </a:r>
          </a:p>
          <a:p>
            <a:r>
              <a:rPr lang="en-US" sz="900" dirty="0" err="1">
                <a:latin typeface="Arial" panose="020B0604020202020204" pitchFamily="34" charset="0"/>
                <a:cs typeface="Arial" panose="020B0604020202020204" pitchFamily="34" charset="0"/>
              </a:rPr>
              <a:t>virt</a:t>
            </a:r>
            <a:r>
              <a:rPr lang="en-US" sz="900" dirty="0">
                <a:latin typeface="Arial" panose="020B0604020202020204" pitchFamily="34" charset="0"/>
                <a:cs typeface="Arial" panose="020B0604020202020204" pitchFamily="34" charset="0"/>
              </a:rPr>
              <a:t>-clone --original ubuntu-1 --name ubuntu-2 --auto-clone</a:t>
            </a:r>
          </a:p>
          <a:p>
            <a:r>
              <a:rPr lang="en-US" sz="900" dirty="0" err="1">
                <a:latin typeface="Arial" panose="020B0604020202020204" pitchFamily="34" charset="0"/>
                <a:cs typeface="Arial" panose="020B0604020202020204" pitchFamily="34" charset="0"/>
              </a:rPr>
              <a:t>virt</a:t>
            </a:r>
            <a:r>
              <a:rPr lang="en-US" sz="900" dirty="0">
                <a:latin typeface="Arial" panose="020B0604020202020204" pitchFamily="34" charset="0"/>
                <a:cs typeface="Arial" panose="020B0604020202020204" pitchFamily="34" charset="0"/>
              </a:rPr>
              <a:t>-clone --original ubuntu-1 --name ubuntu-3 --auto-clone</a:t>
            </a:r>
            <a:endParaRPr lang="en-US" sz="900" dirty="0">
              <a:latin typeface="Arial" charset="0"/>
              <a:ea typeface="Arial" charset="0"/>
              <a:cs typeface="Arial" charset="0"/>
            </a:endParaRPr>
          </a:p>
          <a:p>
            <a:r>
              <a:rPr lang="en-US" sz="900" dirty="0" err="1">
                <a:latin typeface="Arial" panose="020B0604020202020204" pitchFamily="34" charset="0"/>
                <a:cs typeface="Arial" panose="020B0604020202020204" pitchFamily="34" charset="0"/>
              </a:rPr>
              <a:t>virt</a:t>
            </a:r>
            <a:r>
              <a:rPr lang="en-US" sz="900" dirty="0">
                <a:latin typeface="Arial" panose="020B0604020202020204" pitchFamily="34" charset="0"/>
                <a:cs typeface="Arial" panose="020B0604020202020204" pitchFamily="34" charset="0"/>
              </a:rPr>
              <a:t>-clone --original ubuntu-1 --name ubuntu-4 --auto-clone</a:t>
            </a:r>
            <a:endParaRPr lang="en-US" sz="900" dirty="0">
              <a:latin typeface="Arial" charset="0"/>
              <a:ea typeface="Arial" charset="0"/>
              <a:cs typeface="Arial" charset="0"/>
            </a:endParaRPr>
          </a:p>
          <a:p>
            <a:endParaRPr lang="en-US" sz="900" dirty="0">
              <a:latin typeface="Arial" charset="0"/>
              <a:ea typeface="Arial" charset="0"/>
              <a:cs typeface="Arial" charset="0"/>
            </a:endParaRPr>
          </a:p>
          <a:p>
            <a:pPr marL="7938">
              <a:buClr>
                <a:schemeClr val="tx2"/>
              </a:buClr>
            </a:pPr>
            <a:r>
              <a:rPr lang="en-US" sz="1000" b="1" dirty="0">
                <a:latin typeface="Arial" charset="0"/>
                <a:cs typeface="Arial" charset="0"/>
              </a:rPr>
              <a:t>Install node exporter</a:t>
            </a:r>
          </a:p>
          <a:p>
            <a:r>
              <a:rPr lang="en-US" sz="900" dirty="0" err="1">
                <a:latin typeface="Arial" charset="0"/>
                <a:ea typeface="Arial" charset="0"/>
                <a:cs typeface="Arial" charset="0"/>
              </a:rPr>
              <a:t>sudo</a:t>
            </a:r>
            <a:r>
              <a:rPr lang="en-US" sz="900" dirty="0">
                <a:latin typeface="Arial" charset="0"/>
                <a:ea typeface="Arial" charset="0"/>
                <a:cs typeface="Arial" charset="0"/>
              </a:rPr>
              <a:t> apt-get update</a:t>
            </a:r>
          </a:p>
          <a:p>
            <a:r>
              <a:rPr lang="en-US" sz="900" dirty="0" err="1">
                <a:latin typeface="Arial" charset="0"/>
                <a:ea typeface="Arial" charset="0"/>
                <a:cs typeface="Arial" charset="0"/>
              </a:rPr>
              <a:t>sudo</a:t>
            </a:r>
            <a:r>
              <a:rPr lang="en-US" sz="900" dirty="0">
                <a:latin typeface="Arial" charset="0"/>
                <a:ea typeface="Arial" charset="0"/>
                <a:cs typeface="Arial" charset="0"/>
              </a:rPr>
              <a:t> apt-get install </a:t>
            </a:r>
            <a:r>
              <a:rPr lang="en-US" sz="900" dirty="0" err="1">
                <a:latin typeface="Arial" charset="0"/>
                <a:ea typeface="Arial" charset="0"/>
                <a:cs typeface="Arial" charset="0"/>
              </a:rPr>
              <a:t>prometheus</a:t>
            </a:r>
            <a:r>
              <a:rPr lang="en-US" sz="900" dirty="0">
                <a:latin typeface="Arial" charset="0"/>
                <a:ea typeface="Arial" charset="0"/>
                <a:cs typeface="Arial" charset="0"/>
              </a:rPr>
              <a:t>-node-exporter -y</a:t>
            </a:r>
          </a:p>
          <a:p>
            <a:r>
              <a:rPr lang="en-US" sz="900" dirty="0" err="1">
                <a:latin typeface="Arial" charset="0"/>
                <a:ea typeface="Arial" charset="0"/>
                <a:cs typeface="Arial" charset="0"/>
              </a:rPr>
              <a:t>sudo</a:t>
            </a:r>
            <a:r>
              <a:rPr lang="en-US" sz="900" dirty="0">
                <a:latin typeface="Arial" charset="0"/>
                <a:ea typeface="Arial" charset="0"/>
                <a:cs typeface="Arial" charset="0"/>
              </a:rPr>
              <a:t> apt-get install </a:t>
            </a:r>
            <a:r>
              <a:rPr lang="en-US" sz="900" dirty="0" err="1">
                <a:latin typeface="Arial" charset="0"/>
                <a:ea typeface="Arial" charset="0"/>
                <a:cs typeface="Arial" charset="0"/>
              </a:rPr>
              <a:t>prometheus</a:t>
            </a:r>
            <a:r>
              <a:rPr lang="en-US" sz="900" dirty="0">
                <a:latin typeface="Arial" charset="0"/>
                <a:ea typeface="Arial" charset="0"/>
                <a:cs typeface="Arial" charset="0"/>
              </a:rPr>
              <a:t>-</a:t>
            </a:r>
            <a:r>
              <a:rPr lang="en-US" sz="900" dirty="0" err="1">
                <a:latin typeface="Arial" charset="0"/>
                <a:ea typeface="Arial" charset="0"/>
                <a:cs typeface="Arial" charset="0"/>
              </a:rPr>
              <a:t>libvirt</a:t>
            </a:r>
            <a:r>
              <a:rPr lang="en-US" sz="900" dirty="0">
                <a:latin typeface="Arial" charset="0"/>
                <a:ea typeface="Arial" charset="0"/>
                <a:cs typeface="Arial" charset="0"/>
              </a:rPr>
              <a:t>-exporter -y</a:t>
            </a:r>
          </a:p>
          <a:p>
            <a:r>
              <a:rPr lang="en-US" sz="900" dirty="0" err="1">
                <a:latin typeface="Arial" charset="0"/>
                <a:ea typeface="Arial" charset="0"/>
                <a:cs typeface="Arial" charset="0"/>
              </a:rPr>
              <a:t>sudo</a:t>
            </a:r>
            <a:r>
              <a:rPr lang="en-US" sz="900" dirty="0">
                <a:latin typeface="Arial" charset="0"/>
                <a:ea typeface="Arial" charset="0"/>
                <a:cs typeface="Arial" charset="0"/>
              </a:rPr>
              <a:t> </a:t>
            </a:r>
            <a:r>
              <a:rPr lang="en-US" sz="900" dirty="0" err="1">
                <a:latin typeface="Arial" charset="0"/>
                <a:ea typeface="Arial" charset="0"/>
                <a:cs typeface="Arial" charset="0"/>
              </a:rPr>
              <a:t>systemctl</a:t>
            </a:r>
            <a:r>
              <a:rPr lang="en-US" sz="900" dirty="0">
                <a:latin typeface="Arial" charset="0"/>
                <a:ea typeface="Arial" charset="0"/>
                <a:cs typeface="Arial" charset="0"/>
              </a:rPr>
              <a:t> status </a:t>
            </a:r>
            <a:r>
              <a:rPr lang="en-US" sz="900" dirty="0" err="1">
                <a:latin typeface="Arial" charset="0"/>
                <a:ea typeface="Arial" charset="0"/>
                <a:cs typeface="Arial" charset="0"/>
              </a:rPr>
              <a:t>prometheus</a:t>
            </a:r>
            <a:r>
              <a:rPr lang="en-US" sz="900" dirty="0">
                <a:latin typeface="Arial" charset="0"/>
                <a:ea typeface="Arial" charset="0"/>
                <a:cs typeface="Arial" charset="0"/>
              </a:rPr>
              <a:t>-node-exporter</a:t>
            </a:r>
          </a:p>
          <a:p>
            <a:endParaRPr lang="en-US" sz="900" dirty="0">
              <a:latin typeface="Arial" charset="0"/>
              <a:ea typeface="Arial" charset="0"/>
              <a:cs typeface="Arial" charset="0"/>
            </a:endParaRPr>
          </a:p>
          <a:p>
            <a:r>
              <a:rPr lang="en-US" sz="900" dirty="0" err="1">
                <a:latin typeface="Arial" charset="0"/>
                <a:ea typeface="Arial" charset="0"/>
                <a:cs typeface="Arial" charset="0"/>
              </a:rPr>
              <a:t>libvirt</a:t>
            </a:r>
            <a:r>
              <a:rPr lang="en-US" sz="900" dirty="0">
                <a:latin typeface="Arial" charset="0"/>
                <a:ea typeface="Arial" charset="0"/>
                <a:cs typeface="Arial" charset="0"/>
              </a:rPr>
              <a:t> metrics: curl </a:t>
            </a:r>
            <a:r>
              <a:rPr lang="en-US" sz="900" dirty="0">
                <a:latin typeface="Arial" charset="0"/>
                <a:ea typeface="Arial" charset="0"/>
                <a:cs typeface="Arial" charset="0"/>
                <a:hlinkClick r:id="rId2"/>
              </a:rPr>
              <a:t>http://localhost:9177/metrics</a:t>
            </a:r>
            <a:r>
              <a:rPr lang="en-US" sz="900" dirty="0">
                <a:latin typeface="Arial" charset="0"/>
                <a:ea typeface="Arial" charset="0"/>
                <a:cs typeface="Arial" charset="0"/>
              </a:rPr>
              <a:t> </a:t>
            </a:r>
          </a:p>
          <a:p>
            <a:r>
              <a:rPr lang="en-US" sz="900" dirty="0">
                <a:latin typeface="Arial" charset="0"/>
                <a:ea typeface="Arial" charset="0"/>
                <a:cs typeface="Arial" charset="0"/>
              </a:rPr>
              <a:t>OS metrics: curl </a:t>
            </a:r>
            <a:r>
              <a:rPr lang="en-US" sz="900" dirty="0">
                <a:latin typeface="Arial" charset="0"/>
                <a:ea typeface="Arial" charset="0"/>
                <a:cs typeface="Arial" charset="0"/>
                <a:hlinkClick r:id="rId3"/>
              </a:rPr>
              <a:t>http://localhost:9100/metrics</a:t>
            </a:r>
            <a:endParaRPr lang="en-US" sz="900" dirty="0">
              <a:latin typeface="Arial" charset="0"/>
              <a:ea typeface="Arial" charset="0"/>
              <a:cs typeface="Arial" charset="0"/>
            </a:endParaRPr>
          </a:p>
        </p:txBody>
      </p:sp>
    </p:spTree>
    <p:extLst>
      <p:ext uri="{BB962C8B-B14F-4D97-AF65-F5344CB8AC3E}">
        <p14:creationId xmlns:p14="http://schemas.microsoft.com/office/powerpoint/2010/main" val="409164054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Stress</a:t>
            </a:r>
            <a:endParaRPr lang="en-US" b="0" dirty="0"/>
          </a:p>
        </p:txBody>
      </p:sp>
      <p:sp>
        <p:nvSpPr>
          <p:cNvPr id="38" name="TextBox 37">
            <a:extLst>
              <a:ext uri="{FF2B5EF4-FFF2-40B4-BE49-F238E27FC236}">
                <a16:creationId xmlns:a16="http://schemas.microsoft.com/office/drawing/2014/main" id="{7649C667-4234-4121-BC1B-CCDCF8B6D1F9}"/>
              </a:ext>
            </a:extLst>
          </p:cNvPr>
          <p:cNvSpPr txBox="1"/>
          <p:nvPr/>
        </p:nvSpPr>
        <p:spPr>
          <a:xfrm>
            <a:off x="395289" y="700088"/>
            <a:ext cx="4032250" cy="3693319"/>
          </a:xfrm>
          <a:prstGeom prst="rect">
            <a:avLst/>
          </a:prstGeom>
          <a:noFill/>
        </p:spPr>
        <p:txBody>
          <a:bodyPr wrap="square">
            <a:spAutoFit/>
          </a:bodyPr>
          <a:lstStyle/>
          <a:p>
            <a:r>
              <a:rPr lang="fr-FR" sz="900" b="1" dirty="0">
                <a:latin typeface="Arial" panose="020B0604020202020204" pitchFamily="34" charset="0"/>
                <a:cs typeface="Arial" panose="020B0604020202020204" pitchFamily="34" charset="0"/>
              </a:rPr>
              <a:t>stress-</a:t>
            </a:r>
            <a:r>
              <a:rPr lang="fr-FR" sz="900" b="1" dirty="0" err="1">
                <a:latin typeface="Arial" panose="020B0604020202020204" pitchFamily="34" charset="0"/>
                <a:cs typeface="Arial" panose="020B0604020202020204" pitchFamily="34" charset="0"/>
              </a:rPr>
              <a:t>ng</a:t>
            </a:r>
            <a:r>
              <a:rPr lang="fr-FR" sz="900" b="1" dirty="0">
                <a:latin typeface="Arial" panose="020B0604020202020204" pitchFamily="34" charset="0"/>
                <a:cs typeface="Arial" panose="020B0604020202020204" pitchFamily="34" charset="0"/>
              </a:rPr>
              <a:t> --</a:t>
            </a:r>
            <a:r>
              <a:rPr lang="fr-FR" sz="900" b="1" dirty="0" err="1">
                <a:latin typeface="Arial" panose="020B0604020202020204" pitchFamily="34" charset="0"/>
                <a:cs typeface="Arial" panose="020B0604020202020204" pitchFamily="34" charset="0"/>
              </a:rPr>
              <a:t>cpu</a:t>
            </a:r>
            <a:r>
              <a:rPr lang="fr-FR" sz="900" b="1" dirty="0">
                <a:latin typeface="Arial" panose="020B0604020202020204" pitchFamily="34" charset="0"/>
                <a:cs typeface="Arial" panose="020B0604020202020204" pitchFamily="34" charset="0"/>
              </a:rPr>
              <a:t> 1 --</a:t>
            </a:r>
            <a:r>
              <a:rPr lang="fr-FR" sz="900" b="1" dirty="0" err="1">
                <a:latin typeface="Arial" panose="020B0604020202020204" pitchFamily="34" charset="0"/>
                <a:cs typeface="Arial" panose="020B0604020202020204" pitchFamily="34" charset="0"/>
              </a:rPr>
              <a:t>cpu-cores</a:t>
            </a:r>
            <a:r>
              <a:rPr lang="fr-FR" sz="900" b="1" dirty="0">
                <a:latin typeface="Arial" panose="020B0604020202020204" pitchFamily="34" charset="0"/>
                <a:cs typeface="Arial" panose="020B0604020202020204" pitchFamily="34" charset="0"/>
              </a:rPr>
              <a:t> 0,2</a:t>
            </a:r>
          </a:p>
          <a:p>
            <a:r>
              <a:rPr lang="en-US" sz="900" dirty="0">
                <a:latin typeface="Arial" panose="020B0604020202020204" pitchFamily="34" charset="0"/>
                <a:cs typeface="Arial" panose="020B0604020202020204" pitchFamily="34" charset="0"/>
              </a:rPr>
              <a:t>In this example, --</a:t>
            </a:r>
            <a:r>
              <a:rPr lang="en-US" sz="900" dirty="0" err="1">
                <a:latin typeface="Arial" panose="020B0604020202020204" pitchFamily="34" charset="0"/>
                <a:cs typeface="Arial" panose="020B0604020202020204" pitchFamily="34" charset="0"/>
              </a:rPr>
              <a:t>cpu</a:t>
            </a:r>
            <a:r>
              <a:rPr lang="en-US" sz="900" dirty="0">
                <a:latin typeface="Arial" panose="020B0604020202020204" pitchFamily="34" charset="0"/>
                <a:cs typeface="Arial" panose="020B0604020202020204" pitchFamily="34" charset="0"/>
              </a:rPr>
              <a:t> 1 instructs stress-ng to create 1 worker for CPU stress, and --</a:t>
            </a:r>
            <a:r>
              <a:rPr lang="en-US" sz="900" dirty="0" err="1">
                <a:latin typeface="Arial" panose="020B0604020202020204" pitchFamily="34" charset="0"/>
                <a:cs typeface="Arial" panose="020B0604020202020204" pitchFamily="34" charset="0"/>
              </a:rPr>
              <a:t>cpu</a:t>
            </a:r>
            <a:r>
              <a:rPr lang="en-US" sz="900" dirty="0">
                <a:latin typeface="Arial" panose="020B0604020202020204" pitchFamily="34" charset="0"/>
                <a:cs typeface="Arial" panose="020B0604020202020204" pitchFamily="34" charset="0"/>
              </a:rPr>
              <a:t>-cores 0,2 specifies that it should stress the CPU cores 0 and 2. Adjust the number of workers and the list of CPU cores based on your requirements.</a:t>
            </a:r>
          </a:p>
          <a:p>
            <a:endParaRPr lang="en-US" sz="900" dirty="0">
              <a:latin typeface="Arial" panose="020B0604020202020204" pitchFamily="34" charset="0"/>
              <a:cs typeface="Arial" panose="020B0604020202020204" pitchFamily="34" charset="0"/>
            </a:endParaRPr>
          </a:p>
          <a:p>
            <a:r>
              <a:rPr lang="en-US" sz="900" b="1" dirty="0" err="1">
                <a:latin typeface="Arial" panose="020B0604020202020204" pitchFamily="34" charset="0"/>
                <a:cs typeface="Arial" panose="020B0604020202020204" pitchFamily="34" charset="0"/>
              </a:rPr>
              <a:t>cpulimit</a:t>
            </a:r>
            <a:endParaRPr lang="en-US" sz="900" b="1"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The </a:t>
            </a:r>
            <a:r>
              <a:rPr lang="en-US" sz="900" dirty="0" err="1">
                <a:latin typeface="Arial" panose="020B0604020202020204" pitchFamily="34" charset="0"/>
                <a:cs typeface="Arial" panose="020B0604020202020204" pitchFamily="34" charset="0"/>
              </a:rPr>
              <a:t>cpulimit</a:t>
            </a:r>
            <a:r>
              <a:rPr lang="en-US" sz="900" dirty="0">
                <a:latin typeface="Arial" panose="020B0604020202020204" pitchFamily="34" charset="0"/>
                <a:cs typeface="Arial" panose="020B0604020202020204" pitchFamily="34" charset="0"/>
              </a:rPr>
              <a:t> command allows you to limit the CPU usage of a process.</a:t>
            </a:r>
          </a:p>
          <a:p>
            <a:r>
              <a:rPr lang="en-US" sz="900" dirty="0">
                <a:latin typeface="Arial" panose="020B0604020202020204" pitchFamily="34" charset="0"/>
                <a:cs typeface="Arial" panose="020B0604020202020204" pitchFamily="34" charset="0"/>
              </a:rPr>
              <a:t># Install </a:t>
            </a:r>
            <a:r>
              <a:rPr lang="en-US" sz="900" dirty="0" err="1">
                <a:latin typeface="Arial" panose="020B0604020202020204" pitchFamily="34" charset="0"/>
                <a:cs typeface="Arial" panose="020B0604020202020204" pitchFamily="34" charset="0"/>
              </a:rPr>
              <a:t>cpulimit</a:t>
            </a:r>
            <a:r>
              <a:rPr lang="en-US" sz="900" dirty="0">
                <a:latin typeface="Arial" panose="020B0604020202020204" pitchFamily="34" charset="0"/>
                <a:cs typeface="Arial" panose="020B0604020202020204" pitchFamily="34" charset="0"/>
              </a:rPr>
              <a:t> on Debian/Ubuntu</a:t>
            </a:r>
          </a:p>
          <a:p>
            <a:r>
              <a:rPr lang="en-US" sz="900" dirty="0" err="1">
                <a:latin typeface="Arial" panose="020B0604020202020204" pitchFamily="34" charset="0"/>
                <a:cs typeface="Arial" panose="020B0604020202020204" pitchFamily="34" charset="0"/>
              </a:rPr>
              <a:t>sudo</a:t>
            </a:r>
            <a:r>
              <a:rPr lang="en-US" sz="900" dirty="0">
                <a:latin typeface="Arial" panose="020B0604020202020204" pitchFamily="34" charset="0"/>
                <a:cs typeface="Arial" panose="020B0604020202020204" pitchFamily="34" charset="0"/>
              </a:rPr>
              <a:t> apt-get install </a:t>
            </a:r>
            <a:r>
              <a:rPr lang="en-US" sz="900" dirty="0" err="1">
                <a:latin typeface="Arial" panose="020B0604020202020204" pitchFamily="34" charset="0"/>
                <a:cs typeface="Arial" panose="020B0604020202020204" pitchFamily="34" charset="0"/>
              </a:rPr>
              <a:t>cpulimit</a:t>
            </a:r>
            <a:endParaRPr lang="en-US" sz="900"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 Limit CPU usage of process to 50%</a:t>
            </a:r>
          </a:p>
          <a:p>
            <a:r>
              <a:rPr lang="en-US" sz="900" dirty="0" err="1">
                <a:latin typeface="Arial" panose="020B0604020202020204" pitchFamily="34" charset="0"/>
                <a:cs typeface="Arial" panose="020B0604020202020204" pitchFamily="34" charset="0"/>
              </a:rPr>
              <a:t>cpulimit</a:t>
            </a:r>
            <a:r>
              <a:rPr lang="en-US" sz="900" dirty="0">
                <a:latin typeface="Arial" panose="020B0604020202020204" pitchFamily="34" charset="0"/>
                <a:cs typeface="Arial" panose="020B0604020202020204" pitchFamily="34" charset="0"/>
              </a:rPr>
              <a:t> -e </a:t>
            </a:r>
            <a:r>
              <a:rPr lang="en-US" sz="900" dirty="0" err="1">
                <a:latin typeface="Arial" panose="020B0604020202020204" pitchFamily="34" charset="0"/>
                <a:cs typeface="Arial" panose="020B0604020202020204" pitchFamily="34" charset="0"/>
              </a:rPr>
              <a:t>process_id</a:t>
            </a:r>
            <a:r>
              <a:rPr lang="en-US" sz="900" dirty="0">
                <a:latin typeface="Arial" panose="020B0604020202020204" pitchFamily="34" charset="0"/>
                <a:cs typeface="Arial" panose="020B0604020202020204" pitchFamily="34" charset="0"/>
              </a:rPr>
              <a:t> -l 50</a:t>
            </a:r>
          </a:p>
          <a:p>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Workflow</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1. Each VM is set to a CPU load of 50%:</a:t>
            </a:r>
            <a:endParaRPr lang="fr-FR" sz="900" b="1"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stress-ng --</a:t>
            </a:r>
            <a:r>
              <a:rPr lang="en-US" sz="900" b="1" dirty="0" err="1">
                <a:latin typeface="Arial" panose="020B0604020202020204" pitchFamily="34" charset="0"/>
                <a:cs typeface="Arial" panose="020B0604020202020204" pitchFamily="34" charset="0"/>
              </a:rPr>
              <a:t>cpu</a:t>
            </a:r>
            <a:r>
              <a:rPr lang="en-US" sz="900" b="1" dirty="0">
                <a:latin typeface="Arial" panose="020B0604020202020204" pitchFamily="34" charset="0"/>
                <a:cs typeface="Arial" panose="020B0604020202020204" pitchFamily="34" charset="0"/>
              </a:rPr>
              <a:t> 2 --</a:t>
            </a:r>
            <a:r>
              <a:rPr lang="en-US" sz="900" b="1" dirty="0" err="1">
                <a:latin typeface="Arial" panose="020B0604020202020204" pitchFamily="34" charset="0"/>
                <a:cs typeface="Arial" panose="020B0604020202020204" pitchFamily="34" charset="0"/>
              </a:rPr>
              <a:t>cpu</a:t>
            </a:r>
            <a:r>
              <a:rPr lang="en-US" sz="900" b="1" dirty="0">
                <a:latin typeface="Arial" panose="020B0604020202020204" pitchFamily="34" charset="0"/>
                <a:cs typeface="Arial" panose="020B0604020202020204" pitchFamily="34" charset="0"/>
              </a:rPr>
              <a:t>-load 50 --timeout 60s</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2. Limit CPU usage in </a:t>
            </a:r>
            <a:r>
              <a:rPr lang="en-US" sz="900" dirty="0" err="1">
                <a:latin typeface="Arial" panose="020B0604020202020204" pitchFamily="34" charset="0"/>
                <a:cs typeface="Arial" panose="020B0604020202020204" pitchFamily="34" charset="0"/>
              </a:rPr>
              <a:t>qemu</a:t>
            </a:r>
            <a:r>
              <a:rPr lang="en-US" sz="900" dirty="0">
                <a:latin typeface="Arial" panose="020B0604020202020204" pitchFamily="34" charset="0"/>
                <a:cs typeface="Arial" panose="020B0604020202020204" pitchFamily="34" charset="0"/>
              </a:rPr>
              <a:t> processes</a:t>
            </a:r>
          </a:p>
          <a:p>
            <a:r>
              <a:rPr lang="en-US" sz="900" dirty="0">
                <a:latin typeface="Arial" panose="020B0604020202020204" pitchFamily="34" charset="0"/>
                <a:cs typeface="Arial" panose="020B0604020202020204" pitchFamily="34" charset="0"/>
              </a:rPr>
              <a:t>for </a:t>
            </a:r>
            <a:r>
              <a:rPr lang="en-US" sz="900" dirty="0" err="1">
                <a:latin typeface="Arial" panose="020B0604020202020204" pitchFamily="34" charset="0"/>
                <a:cs typeface="Arial" panose="020B0604020202020204" pitchFamily="34" charset="0"/>
              </a:rPr>
              <a:t>pid</a:t>
            </a:r>
            <a:r>
              <a:rPr lang="en-US" sz="900" dirty="0">
                <a:latin typeface="Arial" panose="020B0604020202020204" pitchFamily="34" charset="0"/>
                <a:cs typeface="Arial" panose="020B0604020202020204" pitchFamily="34" charset="0"/>
              </a:rPr>
              <a:t> in `</a:t>
            </a:r>
            <a:r>
              <a:rPr lang="en-US" sz="900" dirty="0" err="1">
                <a:latin typeface="Arial" panose="020B0604020202020204" pitchFamily="34" charset="0"/>
                <a:cs typeface="Arial" panose="020B0604020202020204" pitchFamily="34" charset="0"/>
              </a:rPr>
              <a:t>pgrep</a:t>
            </a:r>
            <a:r>
              <a:rPr lang="en-US" sz="900" dirty="0">
                <a:latin typeface="Arial" panose="020B0604020202020204" pitchFamily="34" charset="0"/>
                <a:cs typeface="Arial" panose="020B0604020202020204" pitchFamily="34" charset="0"/>
              </a:rPr>
              <a:t> qemu-system-x86`; do echo $</a:t>
            </a:r>
            <a:r>
              <a:rPr lang="en-US" sz="900" dirty="0" err="1">
                <a:latin typeface="Arial" panose="020B0604020202020204" pitchFamily="34" charset="0"/>
                <a:cs typeface="Arial" panose="020B0604020202020204" pitchFamily="34" charset="0"/>
              </a:rPr>
              <a:t>pid</a:t>
            </a:r>
            <a:r>
              <a:rPr lang="en-US" sz="900" dirty="0">
                <a:latin typeface="Arial" panose="020B0604020202020204" pitchFamily="34" charset="0"/>
                <a:cs typeface="Arial" panose="020B0604020202020204" pitchFamily="34" charset="0"/>
              </a:rPr>
              <a:t> &amp;&amp; </a:t>
            </a:r>
            <a:r>
              <a:rPr lang="en-US" sz="900" dirty="0" err="1">
                <a:latin typeface="Arial" panose="020B0604020202020204" pitchFamily="34" charset="0"/>
                <a:cs typeface="Arial" panose="020B0604020202020204" pitchFamily="34" charset="0"/>
              </a:rPr>
              <a:t>sudo</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cpulimit</a:t>
            </a:r>
            <a:r>
              <a:rPr lang="en-US" sz="900" dirty="0">
                <a:latin typeface="Arial" panose="020B0604020202020204" pitchFamily="34" charset="0"/>
                <a:cs typeface="Arial" panose="020B0604020202020204" pitchFamily="34" charset="0"/>
              </a:rPr>
              <a:t> -b -l 50 -p "$</a:t>
            </a:r>
            <a:r>
              <a:rPr lang="en-US" sz="900" dirty="0" err="1">
                <a:latin typeface="Arial" panose="020B0604020202020204" pitchFamily="34" charset="0"/>
                <a:cs typeface="Arial" panose="020B0604020202020204" pitchFamily="34" charset="0"/>
              </a:rPr>
              <a:t>pid</a:t>
            </a:r>
            <a:r>
              <a:rPr lang="en-US" sz="900" dirty="0">
                <a:latin typeface="Arial" panose="020B0604020202020204" pitchFamily="34" charset="0"/>
                <a:cs typeface="Arial" panose="020B0604020202020204" pitchFamily="34" charset="0"/>
              </a:rPr>
              <a:t>" ; done</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3. Stop CPU limit</a:t>
            </a:r>
          </a:p>
          <a:p>
            <a:r>
              <a:rPr lang="en-US" sz="900" dirty="0" err="1">
                <a:latin typeface="Arial" panose="020B0604020202020204" pitchFamily="34" charset="0"/>
                <a:cs typeface="Arial" panose="020B0604020202020204" pitchFamily="34" charset="0"/>
              </a:rPr>
              <a:t>sudo</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killall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cpulimit</a:t>
            </a:r>
            <a:endParaRPr lang="en-US" sz="900"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901A9B2-11C2-4144-9574-FB9E7140F243}"/>
              </a:ext>
            </a:extLst>
          </p:cNvPr>
          <p:cNvSpPr txBox="1"/>
          <p:nvPr/>
        </p:nvSpPr>
        <p:spPr>
          <a:xfrm>
            <a:off x="4730750" y="725090"/>
            <a:ext cx="4032250" cy="3539430"/>
          </a:xfrm>
          <a:prstGeom prst="rect">
            <a:avLst/>
          </a:prstGeom>
          <a:noFill/>
        </p:spPr>
        <p:txBody>
          <a:bodyPr wrap="square">
            <a:spAutoFit/>
          </a:bodyPr>
          <a:lstStyle/>
          <a:p>
            <a:r>
              <a:rPr lang="fr-FR" sz="800" dirty="0">
                <a:latin typeface="Arial" panose="020B0604020202020204" pitchFamily="34" charset="0"/>
                <a:cs typeface="Arial" panose="020B0604020202020204" pitchFamily="34" charset="0"/>
              </a:rPr>
              <a:t>#!/bin/bash</a:t>
            </a:r>
          </a:p>
          <a:p>
            <a:endParaRPr lang="fr-FR" sz="800" dirty="0">
              <a:latin typeface="Arial" panose="020B0604020202020204" pitchFamily="34" charset="0"/>
              <a:cs typeface="Arial" panose="020B0604020202020204" pitchFamily="34" charset="0"/>
            </a:endParaRPr>
          </a:p>
          <a:p>
            <a:r>
              <a:rPr lang="fr-FR" sz="800" dirty="0">
                <a:latin typeface="Arial" panose="020B0604020202020204" pitchFamily="34" charset="0"/>
                <a:cs typeface="Arial" panose="020B0604020202020204" pitchFamily="34" charset="0"/>
              </a:rPr>
              <a:t># Set the duration for </a:t>
            </a:r>
            <a:r>
              <a:rPr lang="fr-FR" sz="800" dirty="0" err="1">
                <a:latin typeface="Arial" panose="020B0604020202020204" pitchFamily="34" charset="0"/>
                <a:cs typeface="Arial" panose="020B0604020202020204" pitchFamily="34" charset="0"/>
              </a:rPr>
              <a:t>each</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step</a:t>
            </a:r>
            <a:r>
              <a:rPr lang="fr-FR" sz="800" dirty="0">
                <a:latin typeface="Arial" panose="020B0604020202020204" pitchFamily="34" charset="0"/>
                <a:cs typeface="Arial" panose="020B0604020202020204" pitchFamily="34" charset="0"/>
              </a:rPr>
              <a:t> (in seconds)</a:t>
            </a:r>
          </a:p>
          <a:p>
            <a:r>
              <a:rPr lang="fr-FR" sz="800" dirty="0" err="1">
                <a:latin typeface="Arial" panose="020B0604020202020204" pitchFamily="34" charset="0"/>
                <a:cs typeface="Arial" panose="020B0604020202020204" pitchFamily="34" charset="0"/>
              </a:rPr>
              <a:t>duration_per_step</a:t>
            </a:r>
            <a:r>
              <a:rPr lang="fr-FR" sz="800">
                <a:latin typeface="Arial" panose="020B0604020202020204" pitchFamily="34" charset="0"/>
                <a:cs typeface="Arial" panose="020B0604020202020204" pitchFamily="34" charset="0"/>
              </a:rPr>
              <a:t>=5</a:t>
            </a:r>
            <a:endParaRPr lang="fr-FR" sz="800" dirty="0">
              <a:latin typeface="Arial" panose="020B0604020202020204" pitchFamily="34" charset="0"/>
              <a:cs typeface="Arial" panose="020B0604020202020204" pitchFamily="34" charset="0"/>
            </a:endParaRPr>
          </a:p>
          <a:p>
            <a:r>
              <a:rPr lang="fr-FR" sz="800" dirty="0" err="1">
                <a:latin typeface="Arial" panose="020B0604020202020204" pitchFamily="34" charset="0"/>
                <a:cs typeface="Arial" panose="020B0604020202020204" pitchFamily="34" charset="0"/>
              </a:rPr>
              <a:t>n_cpu</a:t>
            </a:r>
            <a:r>
              <a:rPr lang="fr-FR" sz="800" dirty="0">
                <a:latin typeface="Arial" panose="020B0604020202020204" pitchFamily="34" charset="0"/>
                <a:cs typeface="Arial" panose="020B0604020202020204" pitchFamily="34" charset="0"/>
              </a:rPr>
              <a:t>=2</a:t>
            </a:r>
          </a:p>
          <a:p>
            <a:endParaRPr lang="fr-FR" sz="800" dirty="0">
              <a:latin typeface="Arial" panose="020B0604020202020204" pitchFamily="34" charset="0"/>
              <a:cs typeface="Arial" panose="020B0604020202020204" pitchFamily="34" charset="0"/>
            </a:endParaRPr>
          </a:p>
          <a:p>
            <a:endParaRPr lang="fr-FR" sz="800" dirty="0">
              <a:latin typeface="Arial" panose="020B0604020202020204" pitchFamily="34" charset="0"/>
              <a:cs typeface="Arial" panose="020B0604020202020204" pitchFamily="34" charset="0"/>
            </a:endParaRPr>
          </a:p>
          <a:p>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Function</a:t>
            </a:r>
            <a:r>
              <a:rPr lang="fr-FR" sz="800" dirty="0">
                <a:latin typeface="Arial" panose="020B0604020202020204" pitchFamily="34" charset="0"/>
                <a:cs typeface="Arial" panose="020B0604020202020204" pitchFamily="34" charset="0"/>
              </a:rPr>
              <a:t> to run stress-</a:t>
            </a:r>
            <a:r>
              <a:rPr lang="fr-FR" sz="800" dirty="0" err="1">
                <a:latin typeface="Arial" panose="020B0604020202020204" pitchFamily="34" charset="0"/>
                <a:cs typeface="Arial" panose="020B0604020202020204" pitchFamily="34" charset="0"/>
              </a:rPr>
              <a:t>ng</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with</a:t>
            </a:r>
            <a:r>
              <a:rPr lang="fr-FR" sz="800" dirty="0">
                <a:latin typeface="Arial" panose="020B0604020202020204" pitchFamily="34" charset="0"/>
                <a:cs typeface="Arial" panose="020B0604020202020204" pitchFamily="34" charset="0"/>
              </a:rPr>
              <a:t> CPU </a:t>
            </a:r>
            <a:r>
              <a:rPr lang="fr-FR" sz="800" dirty="0" err="1">
                <a:latin typeface="Arial" panose="020B0604020202020204" pitchFamily="34" charset="0"/>
                <a:cs typeface="Arial" panose="020B0604020202020204" pitchFamily="34" charset="0"/>
              </a:rPr>
              <a:t>stressor</a:t>
            </a:r>
            <a:r>
              <a:rPr lang="fr-FR" sz="800" dirty="0">
                <a:latin typeface="Arial" panose="020B0604020202020204" pitchFamily="34" charset="0"/>
                <a:cs typeface="Arial" panose="020B0604020202020204" pitchFamily="34" charset="0"/>
              </a:rPr>
              <a:t> and </a:t>
            </a:r>
            <a:r>
              <a:rPr lang="fr-FR" sz="800" dirty="0" err="1">
                <a:latin typeface="Arial" panose="020B0604020202020204" pitchFamily="34" charset="0"/>
                <a:cs typeface="Arial" panose="020B0604020202020204" pitchFamily="34" charset="0"/>
              </a:rPr>
              <a:t>specified</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load</a:t>
            </a:r>
            <a:endParaRPr lang="fr-FR" sz="800" dirty="0">
              <a:latin typeface="Arial" panose="020B0604020202020204" pitchFamily="34" charset="0"/>
              <a:cs typeface="Arial" panose="020B0604020202020204" pitchFamily="34" charset="0"/>
            </a:endParaRPr>
          </a:p>
          <a:p>
            <a:r>
              <a:rPr lang="fr-FR" sz="800" dirty="0" err="1">
                <a:latin typeface="Arial" panose="020B0604020202020204" pitchFamily="34" charset="0"/>
                <a:cs typeface="Arial" panose="020B0604020202020204" pitchFamily="34" charset="0"/>
              </a:rPr>
              <a:t>run_stress_ng</a:t>
            </a:r>
            <a:r>
              <a:rPr lang="fr-FR" sz="800" dirty="0">
                <a:latin typeface="Arial" panose="020B0604020202020204" pitchFamily="34" charset="0"/>
                <a:cs typeface="Arial" panose="020B0604020202020204" pitchFamily="34" charset="0"/>
              </a:rPr>
              <a:t>() {</a:t>
            </a:r>
          </a:p>
          <a:p>
            <a:r>
              <a:rPr lang="fr-FR" sz="800" dirty="0">
                <a:latin typeface="Arial" panose="020B0604020202020204" pitchFamily="34" charset="0"/>
                <a:cs typeface="Arial" panose="020B0604020202020204" pitchFamily="34" charset="0"/>
              </a:rPr>
              <a:t>    local </a:t>
            </a:r>
            <a:r>
              <a:rPr lang="fr-FR" sz="800" dirty="0" err="1">
                <a:latin typeface="Arial" panose="020B0604020202020204" pitchFamily="34" charset="0"/>
                <a:cs typeface="Arial" panose="020B0604020202020204" pitchFamily="34" charset="0"/>
              </a:rPr>
              <a:t>cpu_load</a:t>
            </a:r>
            <a:r>
              <a:rPr lang="fr-FR" sz="800" dirty="0">
                <a:latin typeface="Arial" panose="020B0604020202020204" pitchFamily="34" charset="0"/>
                <a:cs typeface="Arial" panose="020B0604020202020204" pitchFamily="34" charset="0"/>
              </a:rPr>
              <a:t>=$1</a:t>
            </a:r>
          </a:p>
          <a:p>
            <a:endParaRPr lang="fr-FR"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    if [ -z "$</a:t>
            </a:r>
            <a:r>
              <a:rPr lang="fr-FR" sz="800" dirty="0" err="1">
                <a:latin typeface="Arial" panose="020B0604020202020204" pitchFamily="34" charset="0"/>
                <a:cs typeface="Arial" panose="020B0604020202020204" pitchFamily="34" charset="0"/>
              </a:rPr>
              <a:t>cpu_load</a:t>
            </a:r>
            <a:r>
              <a:rPr lang="en-US" sz="800" dirty="0">
                <a:latin typeface="Arial" panose="020B0604020202020204" pitchFamily="34" charset="0"/>
                <a:cs typeface="Arial" panose="020B0604020202020204" pitchFamily="34" charset="0"/>
              </a:rPr>
              <a:t>" ]; then</a:t>
            </a:r>
          </a:p>
          <a:p>
            <a:r>
              <a:rPr lang="en-US" sz="800" dirty="0">
                <a:latin typeface="Arial" panose="020B0604020202020204" pitchFamily="34" charset="0"/>
                <a:cs typeface="Arial" panose="020B0604020202020204" pitchFamily="34" charset="0"/>
              </a:rPr>
              <a:t>        echo "Load not assigned."</a:t>
            </a:r>
          </a:p>
          <a:p>
            <a:r>
              <a:rPr lang="fr-FR" sz="800" dirty="0">
                <a:latin typeface="Arial" panose="020B0604020202020204" pitchFamily="34" charset="0"/>
                <a:cs typeface="Arial" panose="020B0604020202020204" pitchFamily="34" charset="0"/>
              </a:rPr>
              <a:t>        # </a:t>
            </a:r>
            <a:r>
              <a:rPr lang="fr-FR" sz="800" dirty="0" err="1">
                <a:latin typeface="Arial" panose="020B0604020202020204" pitchFamily="34" charset="0"/>
                <a:cs typeface="Arial" panose="020B0604020202020204" pitchFamily="34" charset="0"/>
              </a:rPr>
              <a:t>Generates</a:t>
            </a:r>
            <a:r>
              <a:rPr lang="fr-FR" sz="800" dirty="0">
                <a:latin typeface="Arial" panose="020B0604020202020204" pitchFamily="34" charset="0"/>
                <a:cs typeface="Arial" panose="020B0604020202020204" pitchFamily="34" charset="0"/>
              </a:rPr>
              <a:t> a </a:t>
            </a:r>
            <a:r>
              <a:rPr lang="fr-FR" sz="800" dirty="0" err="1">
                <a:latin typeface="Arial" panose="020B0604020202020204" pitchFamily="34" charset="0"/>
                <a:cs typeface="Arial" panose="020B0604020202020204" pitchFamily="34" charset="0"/>
              </a:rPr>
              <a:t>random</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number</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between</a:t>
            </a:r>
            <a:r>
              <a:rPr lang="fr-FR" sz="800" dirty="0">
                <a:latin typeface="Arial" panose="020B0604020202020204" pitchFamily="34" charset="0"/>
                <a:cs typeface="Arial" panose="020B0604020202020204" pitchFamily="34" charset="0"/>
              </a:rPr>
              <a:t> 0 and 99        </a:t>
            </a:r>
          </a:p>
          <a:p>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cpu_load</a:t>
            </a:r>
            <a:r>
              <a:rPr lang="fr-FR" sz="800" dirty="0">
                <a:latin typeface="Arial" panose="020B0604020202020204" pitchFamily="34" charset="0"/>
                <a:cs typeface="Arial" panose="020B0604020202020204" pitchFamily="34" charset="0"/>
              </a:rPr>
              <a:t>=$((RANDOM % 100))</a:t>
            </a:r>
          </a:p>
          <a:p>
            <a:r>
              <a:rPr lang="en-US" sz="800" dirty="0">
                <a:latin typeface="Arial" panose="020B0604020202020204" pitchFamily="34" charset="0"/>
                <a:cs typeface="Arial" panose="020B0604020202020204" pitchFamily="34" charset="0"/>
              </a:rPr>
              <a:t>    fi</a:t>
            </a:r>
          </a:p>
          <a:p>
            <a:r>
              <a:rPr lang="en-US" sz="800" dirty="0">
                <a:latin typeface="Arial" panose="020B0604020202020204" pitchFamily="34" charset="0"/>
                <a:cs typeface="Arial" panose="020B0604020202020204" pitchFamily="34" charset="0"/>
              </a:rPr>
              <a:t>    echo "Load has a value: $</a:t>
            </a:r>
            <a:r>
              <a:rPr lang="fr-FR" sz="800" dirty="0" err="1">
                <a:latin typeface="Arial" panose="020B0604020202020204" pitchFamily="34" charset="0"/>
                <a:cs typeface="Arial" panose="020B0604020202020204" pitchFamily="34" charset="0"/>
              </a:rPr>
              <a:t>cpu_load</a:t>
            </a:r>
            <a:r>
              <a:rPr lang="en-US" sz="800" dirty="0">
                <a:latin typeface="Arial" panose="020B0604020202020204" pitchFamily="34" charset="0"/>
                <a:cs typeface="Arial" panose="020B0604020202020204" pitchFamily="34" charset="0"/>
              </a:rPr>
              <a:t>"</a:t>
            </a:r>
          </a:p>
          <a:p>
            <a:r>
              <a:rPr lang="fr-FR" sz="800" dirty="0">
                <a:latin typeface="Arial" panose="020B0604020202020204" pitchFamily="34" charset="0"/>
                <a:cs typeface="Arial" panose="020B0604020202020204" pitchFamily="34" charset="0"/>
              </a:rPr>
              <a:t>    stress-</a:t>
            </a:r>
            <a:r>
              <a:rPr lang="fr-FR" sz="800" dirty="0" err="1">
                <a:latin typeface="Arial" panose="020B0604020202020204" pitchFamily="34" charset="0"/>
                <a:cs typeface="Arial" panose="020B0604020202020204" pitchFamily="34" charset="0"/>
              </a:rPr>
              <a:t>ng</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cpu</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n_cpu</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cpu-load</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cpu_load</a:t>
            </a:r>
            <a:r>
              <a:rPr lang="fr-FR" sz="800" dirty="0">
                <a:latin typeface="Arial" panose="020B0604020202020204" pitchFamily="34" charset="0"/>
                <a:cs typeface="Arial" panose="020B0604020202020204" pitchFamily="34" charset="0"/>
              </a:rPr>
              <a:t> --timeout ${</a:t>
            </a:r>
            <a:r>
              <a:rPr lang="fr-FR" sz="800" dirty="0" err="1">
                <a:latin typeface="Arial" panose="020B0604020202020204" pitchFamily="34" charset="0"/>
                <a:cs typeface="Arial" panose="020B0604020202020204" pitchFamily="34" charset="0"/>
              </a:rPr>
              <a:t>duration_per_step</a:t>
            </a:r>
            <a:r>
              <a:rPr lang="fr-FR" sz="800" dirty="0">
                <a:latin typeface="Arial" panose="020B0604020202020204" pitchFamily="34" charset="0"/>
                <a:cs typeface="Arial" panose="020B0604020202020204" pitchFamily="34" charset="0"/>
              </a:rPr>
              <a:t>}s</a:t>
            </a:r>
          </a:p>
          <a:p>
            <a:r>
              <a:rPr lang="fr-FR" sz="800" dirty="0">
                <a:latin typeface="Arial" panose="020B0604020202020204" pitchFamily="34" charset="0"/>
                <a:cs typeface="Arial" panose="020B0604020202020204" pitchFamily="34" charset="0"/>
              </a:rPr>
              <a:t>}</a:t>
            </a:r>
          </a:p>
          <a:p>
            <a:endParaRPr lang="fr-FR" sz="800" dirty="0">
              <a:latin typeface="Arial" panose="020B0604020202020204" pitchFamily="34" charset="0"/>
              <a:cs typeface="Arial" panose="020B0604020202020204" pitchFamily="34" charset="0"/>
            </a:endParaRPr>
          </a:p>
          <a:p>
            <a:r>
              <a:rPr lang="fr-FR" sz="800" dirty="0" err="1">
                <a:latin typeface="Arial" panose="020B0604020202020204" pitchFamily="34" charset="0"/>
                <a:cs typeface="Arial" panose="020B0604020202020204" pitchFamily="34" charset="0"/>
              </a:rPr>
              <a:t>echo</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Simulating</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workload</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increase</a:t>
            </a:r>
            <a:r>
              <a:rPr lang="fr-FR" sz="800" dirty="0">
                <a:latin typeface="Arial" panose="020B0604020202020204" pitchFamily="34" charset="0"/>
                <a:cs typeface="Arial" panose="020B0604020202020204" pitchFamily="34" charset="0"/>
              </a:rPr>
              <a:t> and </a:t>
            </a:r>
            <a:r>
              <a:rPr lang="fr-FR" sz="800" dirty="0" err="1">
                <a:latin typeface="Arial" panose="020B0604020202020204" pitchFamily="34" charset="0"/>
                <a:cs typeface="Arial" panose="020B0604020202020204" pitchFamily="34" charset="0"/>
              </a:rPr>
              <a:t>decrease</a:t>
            </a:r>
            <a:r>
              <a:rPr lang="fr-FR" sz="800" dirty="0">
                <a:latin typeface="Arial" panose="020B0604020202020204" pitchFamily="34" charset="0"/>
                <a:cs typeface="Arial" panose="020B0604020202020204" pitchFamily="34" charset="0"/>
              </a:rPr>
              <a:t>..."</a:t>
            </a:r>
          </a:p>
          <a:p>
            <a:endParaRPr lang="fr-FR" sz="800" dirty="0">
              <a:latin typeface="Arial" panose="020B0604020202020204" pitchFamily="34" charset="0"/>
              <a:cs typeface="Arial" panose="020B0604020202020204" pitchFamily="34" charset="0"/>
            </a:endParaRPr>
          </a:p>
          <a:p>
            <a:r>
              <a:rPr lang="en-US" sz="800" dirty="0">
                <a:solidFill>
                  <a:srgbClr val="0070C0"/>
                </a:solidFill>
                <a:latin typeface="Arial" panose="020B0604020202020204" pitchFamily="34" charset="0"/>
                <a:cs typeface="Arial" panose="020B0604020202020204" pitchFamily="34" charset="0"/>
              </a:rPr>
              <a:t>for ((</a:t>
            </a:r>
            <a:r>
              <a:rPr lang="en-US" sz="800" dirty="0" err="1">
                <a:solidFill>
                  <a:srgbClr val="0070C0"/>
                </a:solidFill>
                <a:latin typeface="Arial" panose="020B0604020202020204" pitchFamily="34" charset="0"/>
                <a:cs typeface="Arial" panose="020B0604020202020204" pitchFamily="34" charset="0"/>
              </a:rPr>
              <a:t>i</a:t>
            </a:r>
            <a:r>
              <a:rPr lang="en-US" sz="800" dirty="0">
                <a:solidFill>
                  <a:srgbClr val="0070C0"/>
                </a:solidFill>
                <a:latin typeface="Arial" panose="020B0604020202020204" pitchFamily="34" charset="0"/>
                <a:cs typeface="Arial" panose="020B0604020202020204" pitchFamily="34" charset="0"/>
              </a:rPr>
              <a:t> = 1; </a:t>
            </a:r>
            <a:r>
              <a:rPr lang="en-US" sz="800" dirty="0" err="1">
                <a:solidFill>
                  <a:srgbClr val="0070C0"/>
                </a:solidFill>
                <a:latin typeface="Arial" panose="020B0604020202020204" pitchFamily="34" charset="0"/>
                <a:cs typeface="Arial" panose="020B0604020202020204" pitchFamily="34" charset="0"/>
              </a:rPr>
              <a:t>i</a:t>
            </a:r>
            <a:r>
              <a:rPr lang="en-US" sz="800" dirty="0">
                <a:solidFill>
                  <a:srgbClr val="0070C0"/>
                </a:solidFill>
                <a:latin typeface="Arial" panose="020B0604020202020204" pitchFamily="34" charset="0"/>
                <a:cs typeface="Arial" panose="020B0604020202020204" pitchFamily="34" charset="0"/>
              </a:rPr>
              <a:t> &lt;= 10; </a:t>
            </a:r>
            <a:r>
              <a:rPr lang="en-US" sz="800" dirty="0" err="1">
                <a:solidFill>
                  <a:srgbClr val="0070C0"/>
                </a:solidFill>
                <a:latin typeface="Arial" panose="020B0604020202020204" pitchFamily="34" charset="0"/>
                <a:cs typeface="Arial" panose="020B0604020202020204" pitchFamily="34" charset="0"/>
              </a:rPr>
              <a:t>i</a:t>
            </a:r>
            <a:r>
              <a:rPr lang="en-US" sz="800" dirty="0">
                <a:solidFill>
                  <a:srgbClr val="0070C0"/>
                </a:solidFill>
                <a:latin typeface="Arial" panose="020B0604020202020204" pitchFamily="34" charset="0"/>
                <a:cs typeface="Arial" panose="020B0604020202020204" pitchFamily="34" charset="0"/>
              </a:rPr>
              <a:t>++)); do</a:t>
            </a:r>
          </a:p>
          <a:p>
            <a:r>
              <a:rPr lang="en-US" sz="800" dirty="0">
                <a:solidFill>
                  <a:srgbClr val="0070C0"/>
                </a:solidFill>
                <a:latin typeface="Arial" panose="020B0604020202020204" pitchFamily="34" charset="0"/>
                <a:cs typeface="Arial" panose="020B0604020202020204" pitchFamily="34" charset="0"/>
              </a:rPr>
              <a:t>    </a:t>
            </a:r>
            <a:r>
              <a:rPr lang="fr-FR" sz="800" dirty="0" err="1">
                <a:solidFill>
                  <a:srgbClr val="0070C0"/>
                </a:solidFill>
                <a:latin typeface="Arial" panose="020B0604020202020204" pitchFamily="34" charset="0"/>
                <a:cs typeface="Arial" panose="020B0604020202020204" pitchFamily="34" charset="0"/>
              </a:rPr>
              <a:t>run_stress_ng</a:t>
            </a:r>
            <a:endParaRPr lang="fr-FR" sz="800" dirty="0">
              <a:solidFill>
                <a:srgbClr val="0070C0"/>
              </a:solidFill>
              <a:latin typeface="Arial" panose="020B0604020202020204" pitchFamily="34" charset="0"/>
              <a:cs typeface="Arial" panose="020B0604020202020204" pitchFamily="34" charset="0"/>
            </a:endParaRPr>
          </a:p>
          <a:p>
            <a:r>
              <a:rPr lang="en-US" sz="800" dirty="0">
                <a:solidFill>
                  <a:srgbClr val="0070C0"/>
                </a:solidFill>
                <a:latin typeface="Arial" panose="020B0604020202020204" pitchFamily="34" charset="0"/>
                <a:cs typeface="Arial" panose="020B0604020202020204" pitchFamily="34" charset="0"/>
              </a:rPr>
              <a:t>done</a:t>
            </a:r>
          </a:p>
          <a:p>
            <a:endParaRPr lang="fr-FR" sz="800" dirty="0">
              <a:latin typeface="Arial" panose="020B0604020202020204" pitchFamily="34" charset="0"/>
              <a:cs typeface="Arial" panose="020B0604020202020204" pitchFamily="34" charset="0"/>
            </a:endParaRPr>
          </a:p>
          <a:p>
            <a:r>
              <a:rPr lang="fr-FR" sz="800" dirty="0" err="1">
                <a:latin typeface="Arial" panose="020B0604020202020204" pitchFamily="34" charset="0"/>
                <a:cs typeface="Arial" panose="020B0604020202020204" pitchFamily="34" charset="0"/>
              </a:rPr>
              <a:t>echo</a:t>
            </a:r>
            <a:r>
              <a:rPr lang="fr-FR" sz="800" dirty="0">
                <a:latin typeface="Arial" panose="020B0604020202020204" pitchFamily="34" charset="0"/>
                <a:cs typeface="Arial" panose="020B0604020202020204" pitchFamily="34" charset="0"/>
              </a:rPr>
              <a:t> "</a:t>
            </a:r>
            <a:r>
              <a:rPr lang="fr-FR" sz="800" dirty="0" err="1">
                <a:latin typeface="Arial" panose="020B0604020202020204" pitchFamily="34" charset="0"/>
                <a:cs typeface="Arial" panose="020B0604020202020204" pitchFamily="34" charset="0"/>
              </a:rPr>
              <a:t>Workload</a:t>
            </a:r>
            <a:r>
              <a:rPr lang="fr-FR" sz="800" dirty="0">
                <a:latin typeface="Arial" panose="020B0604020202020204" pitchFamily="34" charset="0"/>
                <a:cs typeface="Arial" panose="020B0604020202020204" pitchFamily="34" charset="0"/>
              </a:rPr>
              <a:t> simulation </a:t>
            </a:r>
            <a:r>
              <a:rPr lang="fr-FR" sz="800" dirty="0" err="1">
                <a:latin typeface="Arial" panose="020B0604020202020204" pitchFamily="34" charset="0"/>
                <a:cs typeface="Arial" panose="020B0604020202020204" pitchFamily="34" charset="0"/>
              </a:rPr>
              <a:t>completed</a:t>
            </a:r>
            <a:r>
              <a:rPr lang="fr-FR" sz="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106745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0628" y="1734652"/>
            <a:ext cx="1409438" cy="1100522"/>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819227" y="1877247"/>
            <a:ext cx="1190480" cy="440152"/>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tx1"/>
                </a:solidFill>
                <a:latin typeface="Arial" panose="020B0604020202020204" pitchFamily="34" charset="0"/>
                <a:cs typeface="Arial" panose="020B0604020202020204" pitchFamily="34" charset="0"/>
              </a:rPr>
              <a:t>Virtualization Layer</a:t>
            </a:r>
          </a:p>
        </p:txBody>
      </p:sp>
      <p:sp>
        <p:nvSpPr>
          <p:cNvPr id="31" name="Rectangle 30"/>
          <p:cNvSpPr/>
          <p:nvPr/>
        </p:nvSpPr>
        <p:spPr>
          <a:xfrm>
            <a:off x="433071" y="1732979"/>
            <a:ext cx="1008000" cy="1102195"/>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Experimental Testbed</a:t>
            </a:r>
            <a:br>
              <a:rPr lang="en-US" dirty="0"/>
            </a:br>
            <a:r>
              <a:rPr lang="en-US" b="0" dirty="0"/>
              <a:t>Overview</a:t>
            </a:r>
          </a:p>
        </p:txBody>
      </p:sp>
      <p:sp>
        <p:nvSpPr>
          <p:cNvPr id="7" name="Rectangle 6"/>
          <p:cNvSpPr/>
          <p:nvPr/>
        </p:nvSpPr>
        <p:spPr>
          <a:xfrm>
            <a:off x="1792609" y="1273351"/>
            <a:ext cx="529722" cy="32792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rial" panose="020B0604020202020204" pitchFamily="34" charset="0"/>
                <a:cs typeface="Arial" panose="020B0604020202020204" pitchFamily="34" charset="0"/>
              </a:rPr>
              <a:t>VM</a:t>
            </a:r>
            <a:r>
              <a:rPr lang="en-US" sz="800" b="1" baseline="-25000" dirty="0">
                <a:latin typeface="Arial" panose="020B0604020202020204" pitchFamily="34" charset="0"/>
                <a:cs typeface="Arial" panose="020B0604020202020204" pitchFamily="34" charset="0"/>
              </a:rPr>
              <a:t>1</a:t>
            </a:r>
          </a:p>
        </p:txBody>
      </p:sp>
      <p:sp>
        <p:nvSpPr>
          <p:cNvPr id="8" name="Rectangle 7"/>
          <p:cNvSpPr/>
          <p:nvPr/>
        </p:nvSpPr>
        <p:spPr>
          <a:xfrm>
            <a:off x="2479985" y="1273351"/>
            <a:ext cx="529722" cy="32792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VM</a:t>
            </a:r>
            <a:r>
              <a:rPr lang="en-US" sz="900" b="1" baseline="-25000" dirty="0">
                <a:latin typeface="Arial" panose="020B0604020202020204" pitchFamily="34" charset="0"/>
                <a:cs typeface="Arial" panose="020B0604020202020204" pitchFamily="34" charset="0"/>
              </a:rPr>
              <a:t>N</a:t>
            </a:r>
          </a:p>
        </p:txBody>
      </p:sp>
      <p:cxnSp>
        <p:nvCxnSpPr>
          <p:cNvPr id="10" name="Straight Connector 9"/>
          <p:cNvCxnSpPr>
            <a:stCxn id="7" idx="2"/>
          </p:cNvCxnSpPr>
          <p:nvPr/>
        </p:nvCxnSpPr>
        <p:spPr>
          <a:xfrm>
            <a:off x="2057470" y="1601273"/>
            <a:ext cx="0" cy="27377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8" idx="2"/>
          </p:cNvCxnSpPr>
          <p:nvPr/>
        </p:nvCxnSpPr>
        <p:spPr>
          <a:xfrm>
            <a:off x="2744846" y="1601273"/>
            <a:ext cx="0" cy="273772"/>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805223" y="2629588"/>
            <a:ext cx="1204484"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Role 1. Hypervisor host</a:t>
            </a:r>
          </a:p>
        </p:txBody>
      </p:sp>
      <p:sp>
        <p:nvSpPr>
          <p:cNvPr id="20" name="TextBox 19"/>
          <p:cNvSpPr txBox="1"/>
          <p:nvPr/>
        </p:nvSpPr>
        <p:spPr>
          <a:xfrm>
            <a:off x="433071" y="2530882"/>
            <a:ext cx="992679" cy="307777"/>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Role 2. Operations  Generator</a:t>
            </a:r>
          </a:p>
        </p:txBody>
      </p:sp>
      <p:sp>
        <p:nvSpPr>
          <p:cNvPr id="26" name="TextBox 25"/>
          <p:cNvSpPr txBox="1"/>
          <p:nvPr/>
        </p:nvSpPr>
        <p:spPr>
          <a:xfrm>
            <a:off x="431561" y="3079753"/>
            <a:ext cx="3096350" cy="72327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Node roles</a:t>
            </a:r>
            <a:r>
              <a:rPr lang="en-US" sz="800" b="1" dirty="0">
                <a:latin typeface="Arial" panose="020B0604020202020204" pitchFamily="34" charset="0"/>
                <a:cs typeface="Arial" panose="020B0604020202020204" pitchFamily="34" charset="0"/>
              </a:rPr>
              <a:t> </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Hypervisor host (KVM with VMs running on top of it)</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Workload Generator (emulates user traffic for applications running in VMs)</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Monitoring (metrics processing)</a:t>
            </a:r>
          </a:p>
        </p:txBody>
      </p:sp>
      <p:sp>
        <p:nvSpPr>
          <p:cNvPr id="36" name="TextBox 35"/>
          <p:cNvSpPr txBox="1"/>
          <p:nvPr/>
        </p:nvSpPr>
        <p:spPr>
          <a:xfrm>
            <a:off x="2969145" y="2009351"/>
            <a:ext cx="512798"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metrics</a:t>
            </a:r>
          </a:p>
        </p:txBody>
      </p:sp>
      <p:sp>
        <p:nvSpPr>
          <p:cNvPr id="52" name="Rectangle 51"/>
          <p:cNvSpPr/>
          <p:nvPr/>
        </p:nvSpPr>
        <p:spPr>
          <a:xfrm>
            <a:off x="3384927" y="1728480"/>
            <a:ext cx="1008000" cy="1100642"/>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384927" y="2624794"/>
            <a:ext cx="1008000"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Role 3. Monitoring</a:t>
            </a:r>
          </a:p>
        </p:txBody>
      </p:sp>
      <p:sp>
        <p:nvSpPr>
          <p:cNvPr id="34" name="Rectangle 33"/>
          <p:cNvSpPr/>
          <p:nvPr/>
        </p:nvSpPr>
        <p:spPr>
          <a:xfrm>
            <a:off x="3510927" y="1859109"/>
            <a:ext cx="756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Prometheus</a:t>
            </a:r>
          </a:p>
        </p:txBody>
      </p:sp>
      <p:cxnSp>
        <p:nvCxnSpPr>
          <p:cNvPr id="9" name="Straight Connector 8"/>
          <p:cNvCxnSpPr>
            <a:endCxn id="34" idx="1"/>
          </p:cNvCxnSpPr>
          <p:nvPr/>
        </p:nvCxnSpPr>
        <p:spPr>
          <a:xfrm>
            <a:off x="2925480" y="2001411"/>
            <a:ext cx="585447" cy="1698"/>
          </a:xfrm>
          <a:prstGeom prst="line">
            <a:avLst/>
          </a:prstGeom>
          <a:ln>
            <a:solidFill>
              <a:srgbClr val="0066CC"/>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4392927" y="3079753"/>
            <a:ext cx="4325654" cy="47705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Fault Injection</a:t>
            </a:r>
          </a:p>
          <a:p>
            <a:r>
              <a:rPr lang="en-US" sz="800" dirty="0">
                <a:latin typeface="Arial" panose="020B0604020202020204" pitchFamily="34" charset="0"/>
                <a:cs typeface="Arial" panose="020B0604020202020204" pitchFamily="34" charset="0"/>
              </a:rPr>
              <a:t>Faults are injected to virtualization layer of hypervisor host: to hypervisor itself, host OS, virtual volumes and virtual networking</a:t>
            </a:r>
          </a:p>
        </p:txBody>
      </p:sp>
      <p:cxnSp>
        <p:nvCxnSpPr>
          <p:cNvPr id="21" name="Elbow Connector 20"/>
          <p:cNvCxnSpPr>
            <a:endCxn id="7" idx="0"/>
          </p:cNvCxnSpPr>
          <p:nvPr/>
        </p:nvCxnSpPr>
        <p:spPr>
          <a:xfrm flipV="1">
            <a:off x="812131" y="1273351"/>
            <a:ext cx="1245339" cy="601694"/>
          </a:xfrm>
          <a:prstGeom prst="bentConnector4">
            <a:avLst>
              <a:gd name="adj1" fmla="val -132"/>
              <a:gd name="adj2" fmla="val 123320"/>
            </a:avLst>
          </a:prstGeom>
          <a:ln>
            <a:solidFill>
              <a:srgbClr val="92D050"/>
            </a:solidFill>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a:endCxn id="8" idx="0"/>
          </p:cNvCxnSpPr>
          <p:nvPr/>
        </p:nvCxnSpPr>
        <p:spPr>
          <a:xfrm flipV="1">
            <a:off x="1064448" y="1273351"/>
            <a:ext cx="1680398" cy="601694"/>
          </a:xfrm>
          <a:prstGeom prst="bentConnector4">
            <a:avLst>
              <a:gd name="adj1" fmla="val 88"/>
              <a:gd name="adj2" fmla="val 137993"/>
            </a:avLst>
          </a:prstGeom>
          <a:ln>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1064447" y="1133972"/>
            <a:ext cx="754780"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user workload</a:t>
            </a:r>
          </a:p>
        </p:txBody>
      </p:sp>
      <p:sp>
        <p:nvSpPr>
          <p:cNvPr id="54" name="Rectangle 53"/>
          <p:cNvSpPr/>
          <p:nvPr/>
        </p:nvSpPr>
        <p:spPr>
          <a:xfrm>
            <a:off x="3510927" y="2254799"/>
            <a:ext cx="756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Grafana</a:t>
            </a:r>
          </a:p>
        </p:txBody>
      </p:sp>
      <p:sp>
        <p:nvSpPr>
          <p:cNvPr id="49" name="Rounded Rectangle 48"/>
          <p:cNvSpPr/>
          <p:nvPr/>
        </p:nvSpPr>
        <p:spPr>
          <a:xfrm>
            <a:off x="551244" y="1865162"/>
            <a:ext cx="771654" cy="360797"/>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Load Script</a:t>
            </a:r>
          </a:p>
        </p:txBody>
      </p:sp>
      <p:sp>
        <p:nvSpPr>
          <p:cNvPr id="50" name="Lightning Bolt 49"/>
          <p:cNvSpPr/>
          <p:nvPr/>
        </p:nvSpPr>
        <p:spPr>
          <a:xfrm flipH="1">
            <a:off x="2189124" y="2099717"/>
            <a:ext cx="201799" cy="192777"/>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31561" y="3887000"/>
            <a:ext cx="3765789" cy="84638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Type of VM workloads</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Online shop: front-end, back-end and database. User requests are random</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Monitoring database with uniformly-distributed write operations</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CPU-bound operations, short-live with high CPU consumption and low IO</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Almost idle: low CPU and low IO</a:t>
            </a: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9473" y="1028668"/>
            <a:ext cx="1616177" cy="770137"/>
          </a:xfrm>
          <a:prstGeom prst="rect">
            <a:avLst/>
          </a:prstGeom>
          <a:ln w="6350">
            <a:solidFill>
              <a:schemeClr val="bg1">
                <a:lumMod val="50000"/>
              </a:schemeClr>
            </a:solidFill>
          </a:ln>
        </p:spPr>
      </p:pic>
      <p:sp>
        <p:nvSpPr>
          <p:cNvPr id="66" name="TextBox 65"/>
          <p:cNvSpPr txBox="1"/>
          <p:nvPr/>
        </p:nvSpPr>
        <p:spPr>
          <a:xfrm>
            <a:off x="7120590" y="1807538"/>
            <a:ext cx="743169"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Disk IO</a:t>
            </a: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4518" y="2028464"/>
            <a:ext cx="1624196" cy="773348"/>
          </a:xfrm>
          <a:prstGeom prst="rect">
            <a:avLst/>
          </a:prstGeom>
          <a:ln w="6350">
            <a:solidFill>
              <a:schemeClr val="bg1">
                <a:lumMod val="50000"/>
              </a:schemeClr>
            </a:solidFill>
          </a:ln>
        </p:spPr>
      </p:pic>
      <p:sp>
        <p:nvSpPr>
          <p:cNvPr id="69" name="TextBox 68"/>
          <p:cNvSpPr txBox="1"/>
          <p:nvPr/>
        </p:nvSpPr>
        <p:spPr>
          <a:xfrm>
            <a:off x="7125823" y="2810544"/>
            <a:ext cx="1298677"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CPU utilization</a:t>
            </a:r>
          </a:p>
        </p:txBody>
      </p:sp>
      <p:sp>
        <p:nvSpPr>
          <p:cNvPr id="70" name="TextBox 69"/>
          <p:cNvSpPr txBox="1"/>
          <p:nvPr/>
        </p:nvSpPr>
        <p:spPr>
          <a:xfrm>
            <a:off x="5182386" y="1809368"/>
            <a:ext cx="884236"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Number of VMs</a:t>
            </a:r>
          </a:p>
        </p:txBody>
      </p:sp>
      <p:sp>
        <p:nvSpPr>
          <p:cNvPr id="84" name="TextBox 83"/>
          <p:cNvSpPr txBox="1"/>
          <p:nvPr/>
        </p:nvSpPr>
        <p:spPr>
          <a:xfrm>
            <a:off x="4378963" y="3886786"/>
            <a:ext cx="4339618" cy="84638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Scenarios</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Constant workload type, constant number of VMs: one case per type, plus one mixed consisting of VMs of different types of workload.</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Constant workload, number of VMs changes over the time, e.g. some spawned, some removed.</a:t>
            </a:r>
          </a:p>
          <a:p>
            <a:pPr marL="228600" indent="-228600">
              <a:buClr>
                <a:srgbClr val="C00000"/>
              </a:buClr>
              <a:buFont typeface="+mj-lt"/>
              <a:buAutoNum type="arabicPeriod"/>
            </a:pPr>
            <a:r>
              <a:rPr lang="en-US" sz="800" dirty="0">
                <a:latin typeface="Arial" panose="020B0604020202020204" pitchFamily="34" charset="0"/>
                <a:cs typeface="Arial" panose="020B0604020202020204" pitchFamily="34" charset="0"/>
              </a:rPr>
              <a:t>Number of VMs changes and workload changes too.</a:t>
            </a:r>
          </a:p>
        </p:txBody>
      </p:sp>
      <p:pic>
        <p:nvPicPr>
          <p:cNvPr id="85" name="Picture 84"/>
          <p:cNvPicPr>
            <a:picLocks noChangeAspect="1"/>
          </p:cNvPicPr>
          <p:nvPr/>
        </p:nvPicPr>
        <p:blipFill>
          <a:blip r:embed="rId4"/>
          <a:stretch>
            <a:fillRect/>
          </a:stretch>
        </p:blipFill>
        <p:spPr>
          <a:xfrm>
            <a:off x="5182032" y="2018690"/>
            <a:ext cx="1628733" cy="783122"/>
          </a:xfrm>
          <a:prstGeom prst="rect">
            <a:avLst/>
          </a:prstGeom>
          <a:ln w="6350">
            <a:solidFill>
              <a:schemeClr val="bg1">
                <a:lumMod val="50000"/>
              </a:schemeClr>
            </a:solidFill>
          </a:ln>
        </p:spPr>
      </p:pic>
      <p:sp>
        <p:nvSpPr>
          <p:cNvPr id="86" name="TextBox 85"/>
          <p:cNvSpPr txBox="1"/>
          <p:nvPr/>
        </p:nvSpPr>
        <p:spPr>
          <a:xfrm>
            <a:off x="5182032" y="2810544"/>
            <a:ext cx="743169"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Network IO</a:t>
            </a:r>
          </a:p>
        </p:txBody>
      </p:sp>
      <p:pic>
        <p:nvPicPr>
          <p:cNvPr id="88" name="Picture 87"/>
          <p:cNvPicPr>
            <a:picLocks noChangeAspect="1"/>
          </p:cNvPicPr>
          <p:nvPr/>
        </p:nvPicPr>
        <p:blipFill>
          <a:blip r:embed="rId5"/>
          <a:stretch>
            <a:fillRect/>
          </a:stretch>
        </p:blipFill>
        <p:spPr>
          <a:xfrm>
            <a:off x="5171474" y="1029496"/>
            <a:ext cx="1638226" cy="777509"/>
          </a:xfrm>
          <a:prstGeom prst="rect">
            <a:avLst/>
          </a:prstGeom>
          <a:ln w="6350">
            <a:solidFill>
              <a:schemeClr val="bg1">
                <a:lumMod val="50000"/>
              </a:schemeClr>
            </a:solidFill>
          </a:ln>
        </p:spPr>
      </p:pic>
      <p:sp>
        <p:nvSpPr>
          <p:cNvPr id="91" name="TextBox 90"/>
          <p:cNvSpPr txBox="1"/>
          <p:nvPr/>
        </p:nvSpPr>
        <p:spPr>
          <a:xfrm>
            <a:off x="345385" y="690984"/>
            <a:ext cx="1365243"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Testbed overview</a:t>
            </a:r>
          </a:p>
        </p:txBody>
      </p:sp>
      <p:sp>
        <p:nvSpPr>
          <p:cNvPr id="92" name="TextBox 91"/>
          <p:cNvSpPr txBox="1"/>
          <p:nvPr/>
        </p:nvSpPr>
        <p:spPr>
          <a:xfrm>
            <a:off x="5069544" y="690984"/>
            <a:ext cx="3679170"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Metrics similar to available in the Cloud</a:t>
            </a:r>
          </a:p>
        </p:txBody>
      </p:sp>
      <p:sp>
        <p:nvSpPr>
          <p:cNvPr id="93" name="TextBox 92"/>
          <p:cNvSpPr txBox="1"/>
          <p:nvPr/>
        </p:nvSpPr>
        <p:spPr>
          <a:xfrm>
            <a:off x="2315844" y="2101863"/>
            <a:ext cx="522362" cy="200055"/>
          </a:xfrm>
          <a:prstGeom prst="rect">
            <a:avLst/>
          </a:prstGeom>
          <a:noFill/>
        </p:spPr>
        <p:txBody>
          <a:bodyPr wrap="square" rtlCol="0">
            <a:spAutoFit/>
          </a:bodyPr>
          <a:lstStyle/>
          <a:p>
            <a:r>
              <a:rPr lang="en-US" sz="700" i="1" dirty="0">
                <a:solidFill>
                  <a:srgbClr val="C00000"/>
                </a:solidFill>
                <a:latin typeface="Arial" panose="020B0604020202020204" pitchFamily="34" charset="0"/>
                <a:cs typeface="Arial" panose="020B0604020202020204" pitchFamily="34" charset="0"/>
              </a:rPr>
              <a:t>Fault</a:t>
            </a:r>
          </a:p>
        </p:txBody>
      </p:sp>
    </p:spTree>
    <p:extLst>
      <p:ext uri="{BB962C8B-B14F-4D97-AF65-F5344CB8AC3E}">
        <p14:creationId xmlns:p14="http://schemas.microsoft.com/office/powerpoint/2010/main" val="10732060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383174" y="860364"/>
            <a:ext cx="4693821" cy="2750831"/>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063495" y="2581648"/>
            <a:ext cx="1332000" cy="4680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Experimental Testbed</a:t>
            </a:r>
            <a:br>
              <a:rPr lang="en-US" dirty="0"/>
            </a:br>
            <a:r>
              <a:rPr lang="en-US" b="0" dirty="0"/>
              <a:t>Virtualization Platform and Metrics</a:t>
            </a:r>
          </a:p>
        </p:txBody>
      </p:sp>
      <p:sp>
        <p:nvSpPr>
          <p:cNvPr id="58" name="Rectangle 57"/>
          <p:cNvSpPr/>
          <p:nvPr/>
        </p:nvSpPr>
        <p:spPr>
          <a:xfrm>
            <a:off x="1566532" y="2581648"/>
            <a:ext cx="1332000" cy="4680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5" name="Cube 4"/>
          <p:cNvSpPr/>
          <p:nvPr/>
        </p:nvSpPr>
        <p:spPr>
          <a:xfrm>
            <a:off x="1566532" y="3299504"/>
            <a:ext cx="34571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CPU 0</a:t>
            </a:r>
          </a:p>
        </p:txBody>
      </p:sp>
      <p:sp>
        <p:nvSpPr>
          <p:cNvPr id="64" name="TextBox 63"/>
          <p:cNvSpPr txBox="1"/>
          <p:nvPr/>
        </p:nvSpPr>
        <p:spPr>
          <a:xfrm>
            <a:off x="1817195" y="2872192"/>
            <a:ext cx="830673" cy="200055"/>
          </a:xfrm>
          <a:prstGeom prst="rect">
            <a:avLst/>
          </a:prstGeom>
          <a:noFill/>
        </p:spPr>
        <p:txBody>
          <a:bodyPr wrap="square" rtlCol="0">
            <a:spAutoFit/>
          </a:bodyPr>
          <a:lstStyle/>
          <a:p>
            <a:pPr algn="ctr"/>
            <a:r>
              <a:rPr lang="en-US" sz="700" i="1" dirty="0">
                <a:latin typeface="Arial" panose="020B0604020202020204" pitchFamily="34" charset="0"/>
                <a:cs typeface="Arial" panose="020B0604020202020204" pitchFamily="34" charset="0"/>
              </a:rPr>
              <a:t>Linux kernel</a:t>
            </a:r>
          </a:p>
        </p:txBody>
      </p:sp>
      <p:sp>
        <p:nvSpPr>
          <p:cNvPr id="68" name="TextBox 67"/>
          <p:cNvSpPr txBox="1"/>
          <p:nvPr/>
        </p:nvSpPr>
        <p:spPr>
          <a:xfrm>
            <a:off x="3063495" y="2852735"/>
            <a:ext cx="1332000" cy="200055"/>
          </a:xfrm>
          <a:prstGeom prst="rect">
            <a:avLst/>
          </a:prstGeom>
          <a:noFill/>
        </p:spPr>
        <p:txBody>
          <a:bodyPr wrap="square" rtlCol="0">
            <a:spAutoFit/>
          </a:bodyPr>
          <a:lstStyle/>
          <a:p>
            <a:pPr algn="ctr"/>
            <a:r>
              <a:rPr lang="en-US" sz="700" i="1" dirty="0">
                <a:latin typeface="Arial" panose="020B0604020202020204" pitchFamily="34" charset="0"/>
                <a:cs typeface="Arial" panose="020B0604020202020204" pitchFamily="34" charset="0"/>
              </a:rPr>
              <a:t>OVS (virtual networking)</a:t>
            </a:r>
          </a:p>
        </p:txBody>
      </p:sp>
      <p:sp>
        <p:nvSpPr>
          <p:cNvPr id="71" name="Rectangle 70"/>
          <p:cNvSpPr/>
          <p:nvPr/>
        </p:nvSpPr>
        <p:spPr>
          <a:xfrm>
            <a:off x="1566533" y="997214"/>
            <a:ext cx="1556542" cy="1280850"/>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72" name="TextBox 71"/>
          <p:cNvSpPr txBox="1"/>
          <p:nvPr/>
        </p:nvSpPr>
        <p:spPr>
          <a:xfrm>
            <a:off x="1905654" y="987073"/>
            <a:ext cx="878299" cy="200055"/>
          </a:xfrm>
          <a:prstGeom prst="rect">
            <a:avLst/>
          </a:prstGeom>
          <a:noFill/>
        </p:spPr>
        <p:txBody>
          <a:bodyPr wrap="square" rtlCol="0">
            <a:spAutoFit/>
          </a:bodyPr>
          <a:lstStyle/>
          <a:p>
            <a:pPr algn="ctr"/>
            <a:r>
              <a:rPr lang="en-US" sz="700" i="1" dirty="0">
                <a:latin typeface="Arial" panose="020B0604020202020204" pitchFamily="34" charset="0"/>
                <a:cs typeface="Arial" panose="020B0604020202020204" pitchFamily="34" charset="0"/>
              </a:rPr>
              <a:t>Application VM 1</a:t>
            </a:r>
          </a:p>
        </p:txBody>
      </p:sp>
      <p:sp>
        <p:nvSpPr>
          <p:cNvPr id="73" name="Cube 72"/>
          <p:cNvSpPr/>
          <p:nvPr/>
        </p:nvSpPr>
        <p:spPr>
          <a:xfrm>
            <a:off x="1650177" y="1988331"/>
            <a:ext cx="334035" cy="212600"/>
          </a:xfrm>
          <a:prstGeom prst="cube">
            <a:avLst>
              <a:gd name="adj" fmla="val 17387"/>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latin typeface="Arial" panose="020B0604020202020204" pitchFamily="34" charset="0"/>
                <a:cs typeface="Arial" panose="020B0604020202020204" pitchFamily="34" charset="0"/>
              </a:rPr>
              <a:t>vCPU 0</a:t>
            </a:r>
          </a:p>
        </p:txBody>
      </p:sp>
      <p:sp>
        <p:nvSpPr>
          <p:cNvPr id="76" name="Rectangle 75"/>
          <p:cNvSpPr/>
          <p:nvPr/>
        </p:nvSpPr>
        <p:spPr>
          <a:xfrm>
            <a:off x="2505832" y="1998750"/>
            <a:ext cx="236350" cy="163634"/>
          </a:xfrm>
          <a:prstGeom prst="rect">
            <a:avLst/>
          </a:prstGeom>
          <a:solidFill>
            <a:schemeClr val="bg1"/>
          </a:solidFill>
          <a:ln w="38100"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77" name="Flowchart: Magnetic Disk 76"/>
          <p:cNvSpPr/>
          <p:nvPr/>
        </p:nvSpPr>
        <p:spPr>
          <a:xfrm>
            <a:off x="2865301" y="1970605"/>
            <a:ext cx="180225" cy="180000"/>
          </a:xfrm>
          <a:prstGeom prst="flowChartMagneticDisk">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95288" y="3241863"/>
            <a:ext cx="830673" cy="369332"/>
          </a:xfrm>
          <a:prstGeom prst="rect">
            <a:avLst/>
          </a:prstGeom>
          <a:noFill/>
        </p:spPr>
        <p:txBody>
          <a:bodyPr wrap="square" rtlCol="0">
            <a:spAutoFit/>
          </a:bodyPr>
          <a:lstStyle>
            <a:defPPr>
              <a:defRPr lang="zh-CN"/>
            </a:defPPr>
            <a:lvl1pPr>
              <a:defRPr sz="900" b="1">
                <a:latin typeface="Arial" panose="020B0604020202020204" pitchFamily="34" charset="0"/>
                <a:cs typeface="Arial" panose="020B0604020202020204" pitchFamily="34" charset="0"/>
              </a:defRPr>
            </a:lvl1pPr>
          </a:lstStyle>
          <a:p>
            <a:r>
              <a:rPr lang="en-US" dirty="0"/>
              <a:t>Physical Layer</a:t>
            </a:r>
          </a:p>
        </p:txBody>
      </p:sp>
      <p:sp>
        <p:nvSpPr>
          <p:cNvPr id="80" name="TextBox 79"/>
          <p:cNvSpPr txBox="1"/>
          <p:nvPr/>
        </p:nvSpPr>
        <p:spPr>
          <a:xfrm>
            <a:off x="395288" y="2731827"/>
            <a:ext cx="910099" cy="230832"/>
          </a:xfrm>
          <a:prstGeom prst="rect">
            <a:avLst/>
          </a:prstGeom>
          <a:noFill/>
        </p:spPr>
        <p:txBody>
          <a:bodyPr wrap="square" rtlCol="0">
            <a:spAutoFit/>
          </a:bodyPr>
          <a:lstStyle>
            <a:defPPr>
              <a:defRPr lang="zh-CN"/>
            </a:defPPr>
            <a:lvl1pPr>
              <a:defRPr sz="900" b="1">
                <a:latin typeface="Arial" panose="020B0604020202020204" pitchFamily="34" charset="0"/>
                <a:cs typeface="Arial" panose="020B0604020202020204" pitchFamily="34" charset="0"/>
              </a:defRPr>
            </a:lvl1pPr>
          </a:lstStyle>
          <a:p>
            <a:r>
              <a:rPr lang="en-US" dirty="0"/>
              <a:t>Hypervisor</a:t>
            </a:r>
          </a:p>
        </p:txBody>
      </p:sp>
      <p:sp>
        <p:nvSpPr>
          <p:cNvPr id="81" name="TextBox 80"/>
          <p:cNvSpPr txBox="1"/>
          <p:nvPr/>
        </p:nvSpPr>
        <p:spPr>
          <a:xfrm>
            <a:off x="424284" y="974220"/>
            <a:ext cx="910099" cy="3693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Virtual Machines</a:t>
            </a:r>
          </a:p>
        </p:txBody>
      </p:sp>
      <p:sp>
        <p:nvSpPr>
          <p:cNvPr id="82" name="Rectangle 81"/>
          <p:cNvSpPr/>
          <p:nvPr/>
        </p:nvSpPr>
        <p:spPr>
          <a:xfrm>
            <a:off x="1732409" y="2657376"/>
            <a:ext cx="982521" cy="192217"/>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KVM </a:t>
            </a:r>
          </a:p>
        </p:txBody>
      </p:sp>
      <p:sp>
        <p:nvSpPr>
          <p:cNvPr id="87" name="Rectangle 86"/>
          <p:cNvSpPr/>
          <p:nvPr/>
        </p:nvSpPr>
        <p:spPr>
          <a:xfrm>
            <a:off x="3864102" y="2523568"/>
            <a:ext cx="236350" cy="163634"/>
          </a:xfrm>
          <a:prstGeom prst="rect">
            <a:avLst/>
          </a:prstGeom>
          <a:solidFill>
            <a:schemeClr val="bg1"/>
          </a:solidFill>
          <a:ln w="38100"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89" name="Rectangle 88"/>
          <p:cNvSpPr/>
          <p:nvPr/>
        </p:nvSpPr>
        <p:spPr>
          <a:xfrm>
            <a:off x="3263142" y="2520877"/>
            <a:ext cx="236350" cy="163634"/>
          </a:xfrm>
          <a:prstGeom prst="rect">
            <a:avLst/>
          </a:prstGeom>
          <a:solidFill>
            <a:schemeClr val="bg1"/>
          </a:solidFill>
          <a:ln w="38100"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91" name="Rectangle 90"/>
          <p:cNvSpPr/>
          <p:nvPr/>
        </p:nvSpPr>
        <p:spPr>
          <a:xfrm>
            <a:off x="4560458" y="2581648"/>
            <a:ext cx="1332000" cy="4680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59" name="Flowchart: Magnetic Disk 58"/>
          <p:cNvSpPr/>
          <p:nvPr/>
        </p:nvSpPr>
        <p:spPr>
          <a:xfrm>
            <a:off x="4816614" y="2463660"/>
            <a:ext cx="180000" cy="180000"/>
          </a:xfrm>
          <a:prstGeom prst="flowChartMagneticDisk">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 93"/>
          <p:cNvSpPr/>
          <p:nvPr/>
        </p:nvSpPr>
        <p:spPr>
          <a:xfrm>
            <a:off x="1988984" y="3303598"/>
            <a:ext cx="34571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CPU 1</a:t>
            </a:r>
          </a:p>
        </p:txBody>
      </p:sp>
      <p:sp>
        <p:nvSpPr>
          <p:cNvPr id="95" name="Cube 94"/>
          <p:cNvSpPr/>
          <p:nvPr/>
        </p:nvSpPr>
        <p:spPr>
          <a:xfrm>
            <a:off x="2491912" y="3308044"/>
            <a:ext cx="34571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CPU N</a:t>
            </a:r>
          </a:p>
        </p:txBody>
      </p:sp>
      <p:sp>
        <p:nvSpPr>
          <p:cNvPr id="96" name="Cube 95"/>
          <p:cNvSpPr/>
          <p:nvPr/>
        </p:nvSpPr>
        <p:spPr>
          <a:xfrm>
            <a:off x="3244434" y="3299694"/>
            <a:ext cx="34571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ethN</a:t>
            </a:r>
          </a:p>
        </p:txBody>
      </p:sp>
      <p:sp>
        <p:nvSpPr>
          <p:cNvPr id="97" name="Cube 96"/>
          <p:cNvSpPr/>
          <p:nvPr/>
        </p:nvSpPr>
        <p:spPr>
          <a:xfrm>
            <a:off x="3747362" y="3299694"/>
            <a:ext cx="34571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ethN</a:t>
            </a:r>
          </a:p>
        </p:txBody>
      </p:sp>
      <p:sp>
        <p:nvSpPr>
          <p:cNvPr id="98" name="Cube 97"/>
          <p:cNvSpPr/>
          <p:nvPr/>
        </p:nvSpPr>
        <p:spPr>
          <a:xfrm>
            <a:off x="4682355" y="3303472"/>
            <a:ext cx="50764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/dev/</a:t>
            </a:r>
            <a:r>
              <a:rPr lang="en-US" sz="700" dirty="0" err="1">
                <a:solidFill>
                  <a:schemeClr val="tx1"/>
                </a:solidFill>
                <a:latin typeface="Arial" panose="020B0604020202020204" pitchFamily="34" charset="0"/>
                <a:cs typeface="Arial" panose="020B0604020202020204" pitchFamily="34" charset="0"/>
              </a:rPr>
              <a:t>sda</a:t>
            </a:r>
            <a:endParaRPr lang="en-US" sz="700" dirty="0">
              <a:solidFill>
                <a:schemeClr val="tx1"/>
              </a:solidFill>
              <a:latin typeface="Arial" panose="020B0604020202020204" pitchFamily="34" charset="0"/>
              <a:cs typeface="Arial" panose="020B0604020202020204" pitchFamily="34" charset="0"/>
            </a:endParaRPr>
          </a:p>
        </p:txBody>
      </p:sp>
      <p:sp>
        <p:nvSpPr>
          <p:cNvPr id="99" name="Cube 98"/>
          <p:cNvSpPr/>
          <p:nvPr/>
        </p:nvSpPr>
        <p:spPr>
          <a:xfrm>
            <a:off x="5347213" y="3303472"/>
            <a:ext cx="507645" cy="197949"/>
          </a:xfrm>
          <a:prstGeom prst="cube">
            <a:avLst>
              <a:gd name="adj" fmla="val 12800"/>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latin typeface="Arial" panose="020B0604020202020204" pitchFamily="34" charset="0"/>
                <a:cs typeface="Arial" panose="020B0604020202020204" pitchFamily="34" charset="0"/>
              </a:rPr>
              <a:t>/dev/</a:t>
            </a:r>
            <a:r>
              <a:rPr lang="en-US" sz="700" dirty="0" err="1">
                <a:solidFill>
                  <a:schemeClr val="tx1"/>
                </a:solidFill>
                <a:latin typeface="Arial" panose="020B0604020202020204" pitchFamily="34" charset="0"/>
                <a:cs typeface="Arial" panose="020B0604020202020204" pitchFamily="34" charset="0"/>
              </a:rPr>
              <a:t>sdN</a:t>
            </a:r>
            <a:endParaRPr lang="en-US" sz="700" dirty="0">
              <a:solidFill>
                <a:schemeClr val="tx1"/>
              </a:solidFill>
              <a:latin typeface="Arial" panose="020B0604020202020204" pitchFamily="34" charset="0"/>
              <a:cs typeface="Arial" panose="020B0604020202020204" pitchFamily="34" charset="0"/>
            </a:endParaRPr>
          </a:p>
        </p:txBody>
      </p:sp>
      <p:sp>
        <p:nvSpPr>
          <p:cNvPr id="100" name="Cube 99"/>
          <p:cNvSpPr/>
          <p:nvPr/>
        </p:nvSpPr>
        <p:spPr>
          <a:xfrm>
            <a:off x="2056651" y="1988331"/>
            <a:ext cx="334035" cy="212600"/>
          </a:xfrm>
          <a:prstGeom prst="cube">
            <a:avLst>
              <a:gd name="adj" fmla="val 17387"/>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latin typeface="Arial" panose="020B0604020202020204" pitchFamily="34" charset="0"/>
                <a:cs typeface="Arial" panose="020B0604020202020204" pitchFamily="34" charset="0"/>
              </a:rPr>
              <a:t>vCPU 1</a:t>
            </a:r>
          </a:p>
        </p:txBody>
      </p:sp>
      <p:sp>
        <p:nvSpPr>
          <p:cNvPr id="101" name="Rectangle 100"/>
          <p:cNvSpPr/>
          <p:nvPr/>
        </p:nvSpPr>
        <p:spPr>
          <a:xfrm>
            <a:off x="4335916" y="989228"/>
            <a:ext cx="1556542" cy="1280850"/>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102" name="TextBox 101"/>
          <p:cNvSpPr txBox="1"/>
          <p:nvPr/>
        </p:nvSpPr>
        <p:spPr>
          <a:xfrm>
            <a:off x="4675037" y="979087"/>
            <a:ext cx="878299" cy="200055"/>
          </a:xfrm>
          <a:prstGeom prst="rect">
            <a:avLst/>
          </a:prstGeom>
          <a:noFill/>
        </p:spPr>
        <p:txBody>
          <a:bodyPr wrap="square" rtlCol="0">
            <a:spAutoFit/>
          </a:bodyPr>
          <a:lstStyle/>
          <a:p>
            <a:pPr algn="ctr"/>
            <a:r>
              <a:rPr lang="en-US" sz="700" i="1" dirty="0">
                <a:latin typeface="Arial" panose="020B0604020202020204" pitchFamily="34" charset="0"/>
                <a:cs typeface="Arial" panose="020B0604020202020204" pitchFamily="34" charset="0"/>
              </a:rPr>
              <a:t>Application VM N</a:t>
            </a:r>
          </a:p>
        </p:txBody>
      </p:sp>
      <p:sp>
        <p:nvSpPr>
          <p:cNvPr id="103" name="Cube 102"/>
          <p:cNvSpPr/>
          <p:nvPr/>
        </p:nvSpPr>
        <p:spPr>
          <a:xfrm>
            <a:off x="4419560" y="1980345"/>
            <a:ext cx="334035" cy="212600"/>
          </a:xfrm>
          <a:prstGeom prst="cube">
            <a:avLst>
              <a:gd name="adj" fmla="val 17387"/>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latin typeface="Arial" panose="020B0604020202020204" pitchFamily="34" charset="0"/>
                <a:cs typeface="Arial" panose="020B0604020202020204" pitchFamily="34" charset="0"/>
              </a:rPr>
              <a:t>vCPU 0</a:t>
            </a:r>
          </a:p>
        </p:txBody>
      </p:sp>
      <p:sp>
        <p:nvSpPr>
          <p:cNvPr id="105" name="Rectangle 104"/>
          <p:cNvSpPr/>
          <p:nvPr/>
        </p:nvSpPr>
        <p:spPr>
          <a:xfrm>
            <a:off x="5275215" y="1990764"/>
            <a:ext cx="236350" cy="163634"/>
          </a:xfrm>
          <a:prstGeom prst="rect">
            <a:avLst/>
          </a:prstGeom>
          <a:solidFill>
            <a:schemeClr val="bg1"/>
          </a:solidFill>
          <a:ln w="38100"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00" i="1" dirty="0">
              <a:solidFill>
                <a:schemeClr val="tx1"/>
              </a:solidFill>
              <a:latin typeface="Arial" panose="020B0604020202020204" pitchFamily="34" charset="0"/>
              <a:cs typeface="Arial" panose="020B0604020202020204" pitchFamily="34" charset="0"/>
            </a:endParaRPr>
          </a:p>
        </p:txBody>
      </p:sp>
      <p:sp>
        <p:nvSpPr>
          <p:cNvPr id="106" name="Flowchart: Magnetic Disk 105"/>
          <p:cNvSpPr/>
          <p:nvPr/>
        </p:nvSpPr>
        <p:spPr>
          <a:xfrm>
            <a:off x="5634684" y="1962619"/>
            <a:ext cx="180225" cy="180000"/>
          </a:xfrm>
          <a:prstGeom prst="flowChartMagneticDisk">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ube 107"/>
          <p:cNvSpPr/>
          <p:nvPr/>
        </p:nvSpPr>
        <p:spPr>
          <a:xfrm>
            <a:off x="4826034" y="1980345"/>
            <a:ext cx="334035" cy="212600"/>
          </a:xfrm>
          <a:prstGeom prst="cube">
            <a:avLst>
              <a:gd name="adj" fmla="val 17387"/>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latin typeface="Arial" panose="020B0604020202020204" pitchFamily="34" charset="0"/>
                <a:cs typeface="Arial" panose="020B0604020202020204" pitchFamily="34" charset="0"/>
              </a:rPr>
              <a:t>vCPU 1</a:t>
            </a:r>
          </a:p>
        </p:txBody>
      </p:sp>
      <p:cxnSp>
        <p:nvCxnSpPr>
          <p:cNvPr id="13" name="Elbow Connector 12"/>
          <p:cNvCxnSpPr>
            <a:stCxn id="76" idx="2"/>
            <a:endCxn id="89" idx="0"/>
          </p:cNvCxnSpPr>
          <p:nvPr/>
        </p:nvCxnSpPr>
        <p:spPr>
          <a:xfrm rot="16200000" flipH="1">
            <a:off x="2823416" y="1962975"/>
            <a:ext cx="358493" cy="757310"/>
          </a:xfrm>
          <a:prstGeom prst="bentConnector3">
            <a:avLst>
              <a:gd name="adj1" fmla="val 76570"/>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0" name="Elbow Connector 109"/>
          <p:cNvCxnSpPr>
            <a:stCxn id="105" idx="2"/>
            <a:endCxn id="87" idx="0"/>
          </p:cNvCxnSpPr>
          <p:nvPr/>
        </p:nvCxnSpPr>
        <p:spPr>
          <a:xfrm rot="5400000">
            <a:off x="4503249" y="1633427"/>
            <a:ext cx="369170" cy="1411113"/>
          </a:xfrm>
          <a:prstGeom prst="bentConnector3">
            <a:avLst>
              <a:gd name="adj1" fmla="val 77521"/>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11" name="Elbow Connector 110"/>
          <p:cNvCxnSpPr>
            <a:stCxn id="77" idx="3"/>
            <a:endCxn id="59" idx="1"/>
          </p:cNvCxnSpPr>
          <p:nvPr/>
        </p:nvCxnSpPr>
        <p:spPr>
          <a:xfrm rot="16200000" flipH="1">
            <a:off x="3774487" y="1331532"/>
            <a:ext cx="313055" cy="1951200"/>
          </a:xfrm>
          <a:prstGeom prst="bentConnector3">
            <a:avLst>
              <a:gd name="adj1" fmla="val 70285"/>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2" name="TextBox 111"/>
          <p:cNvSpPr txBox="1"/>
          <p:nvPr/>
        </p:nvSpPr>
        <p:spPr>
          <a:xfrm>
            <a:off x="4559397" y="2849593"/>
            <a:ext cx="1332000" cy="200055"/>
          </a:xfrm>
          <a:prstGeom prst="rect">
            <a:avLst/>
          </a:prstGeom>
          <a:noFill/>
        </p:spPr>
        <p:txBody>
          <a:bodyPr wrap="square" rtlCol="0">
            <a:spAutoFit/>
          </a:bodyPr>
          <a:lstStyle/>
          <a:p>
            <a:pPr algn="ctr"/>
            <a:r>
              <a:rPr lang="en-US" sz="700" i="1" dirty="0">
                <a:latin typeface="Arial" panose="020B0604020202020204" pitchFamily="34" charset="0"/>
                <a:cs typeface="Arial" panose="020B0604020202020204" pitchFamily="34" charset="0"/>
              </a:rPr>
              <a:t>Storage (LVM or network)</a:t>
            </a:r>
          </a:p>
        </p:txBody>
      </p:sp>
      <p:cxnSp>
        <p:nvCxnSpPr>
          <p:cNvPr id="113" name="Elbow Connector 112"/>
          <p:cNvCxnSpPr>
            <a:stCxn id="106" idx="3"/>
            <a:endCxn id="114" idx="1"/>
          </p:cNvCxnSpPr>
          <p:nvPr/>
        </p:nvCxnSpPr>
        <p:spPr>
          <a:xfrm rot="5400000">
            <a:off x="5450226" y="2199752"/>
            <a:ext cx="331705" cy="217438"/>
          </a:xfrm>
          <a:prstGeom prst="bentConnector3">
            <a:avLst>
              <a:gd name="adj1" fmla="val 71058"/>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4" name="Flowchart: Magnetic Disk 113"/>
          <p:cNvSpPr/>
          <p:nvPr/>
        </p:nvSpPr>
        <p:spPr>
          <a:xfrm>
            <a:off x="5417359" y="2474324"/>
            <a:ext cx="180000" cy="180000"/>
          </a:xfrm>
          <a:prstGeom prst="flowChartMagneticDisk">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p:cNvCxnSpPr>
            <a:stCxn id="68" idx="2"/>
            <a:endCxn id="96" idx="0"/>
          </p:cNvCxnSpPr>
          <p:nvPr/>
        </p:nvCxnSpPr>
        <p:spPr>
          <a:xfrm rot="5400000">
            <a:off x="3456276" y="3026475"/>
            <a:ext cx="246904" cy="299535"/>
          </a:xfrm>
          <a:prstGeom prst="bentConnector3">
            <a:avLst/>
          </a:prstGeom>
        </p:spPr>
        <p:style>
          <a:lnRef idx="1">
            <a:schemeClr val="dk1"/>
          </a:lnRef>
          <a:fillRef idx="0">
            <a:schemeClr val="dk1"/>
          </a:fillRef>
          <a:effectRef idx="0">
            <a:schemeClr val="dk1"/>
          </a:effectRef>
          <a:fontRef idx="minor">
            <a:schemeClr val="tx1"/>
          </a:fontRef>
        </p:style>
      </p:cxnSp>
      <p:cxnSp>
        <p:nvCxnSpPr>
          <p:cNvPr id="33" name="Elbow Connector 32"/>
          <p:cNvCxnSpPr>
            <a:stCxn id="96" idx="3"/>
            <a:endCxn id="116" idx="0"/>
          </p:cNvCxnSpPr>
          <p:nvPr/>
        </p:nvCxnSpPr>
        <p:spPr>
          <a:xfrm rot="16200000" flipH="1">
            <a:off x="3584078" y="3318187"/>
            <a:ext cx="572383" cy="931293"/>
          </a:xfrm>
          <a:prstGeom prst="bentConnector3">
            <a:avLst>
              <a:gd name="adj1" fmla="val 50000"/>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sp>
        <p:nvSpPr>
          <p:cNvPr id="116" name="TextBox 115"/>
          <p:cNvSpPr txBox="1"/>
          <p:nvPr/>
        </p:nvSpPr>
        <p:spPr>
          <a:xfrm>
            <a:off x="3168811" y="4070026"/>
            <a:ext cx="2334209" cy="584775"/>
          </a:xfrm>
          <a:prstGeom prst="rect">
            <a:avLst/>
          </a:prstGeom>
          <a:noFill/>
        </p:spPr>
        <p:txBody>
          <a:bodyPr wrap="square" rtlCol="0">
            <a:spAutoFit/>
          </a:bodyPr>
          <a:lstStyle/>
          <a:p>
            <a:r>
              <a:rPr lang="en-US" sz="800" dirty="0">
                <a:solidFill>
                  <a:srgbClr val="0066CC"/>
                </a:solidFill>
                <a:latin typeface="Arial" panose="020B0604020202020204" pitchFamily="34" charset="0"/>
                <a:cs typeface="Arial" panose="020B0604020202020204" pitchFamily="34" charset="0"/>
              </a:rPr>
              <a:t>net.N.rx.(bytes|pkts|errs|drop)</a:t>
            </a:r>
            <a:r>
              <a:rPr lang="en-US" sz="800" dirty="0">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Received bytes, packets, errors or dropped</a:t>
            </a:r>
          </a:p>
          <a:p>
            <a:r>
              <a:rPr lang="en-US" sz="800" dirty="0">
                <a:solidFill>
                  <a:srgbClr val="0066CC"/>
                </a:solidFill>
                <a:latin typeface="Arial" panose="020B0604020202020204" pitchFamily="34" charset="0"/>
                <a:cs typeface="Arial" panose="020B0604020202020204" pitchFamily="34" charset="0"/>
              </a:rPr>
              <a:t>net.N.tx.(bytes|pkts|errs|drop)</a:t>
            </a:r>
            <a:r>
              <a:rPr lang="en-US" sz="800" dirty="0">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Transmitted bytes, packets, errors or dropped</a:t>
            </a:r>
          </a:p>
        </p:txBody>
      </p:sp>
      <p:cxnSp>
        <p:nvCxnSpPr>
          <p:cNvPr id="117" name="Elbow Connector 116"/>
          <p:cNvCxnSpPr>
            <a:stCxn id="5" idx="3"/>
            <a:endCxn id="118" idx="0"/>
          </p:cNvCxnSpPr>
          <p:nvPr/>
        </p:nvCxnSpPr>
        <p:spPr>
          <a:xfrm rot="16200000" flipH="1">
            <a:off x="1674697" y="3549477"/>
            <a:ext cx="572573" cy="468524"/>
          </a:xfrm>
          <a:prstGeom prst="bentConnector3">
            <a:avLst>
              <a:gd name="adj1" fmla="val 50000"/>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sp>
        <p:nvSpPr>
          <p:cNvPr id="118" name="TextBox 117"/>
          <p:cNvSpPr txBox="1"/>
          <p:nvPr/>
        </p:nvSpPr>
        <p:spPr>
          <a:xfrm>
            <a:off x="1378527" y="4070026"/>
            <a:ext cx="1633436" cy="461665"/>
          </a:xfrm>
          <a:prstGeom prst="rect">
            <a:avLst/>
          </a:prstGeom>
          <a:noFill/>
        </p:spPr>
        <p:txBody>
          <a:bodyPr wrap="square" rtlCol="0">
            <a:spAutoFit/>
          </a:bodyPr>
          <a:lstStyle/>
          <a:p>
            <a:r>
              <a:rPr lang="en-US" sz="800" dirty="0" err="1">
                <a:solidFill>
                  <a:srgbClr val="0066CC"/>
                </a:solidFill>
                <a:latin typeface="Arial" panose="020B0604020202020204" pitchFamily="34" charset="0"/>
                <a:cs typeface="Arial" panose="020B0604020202020204" pitchFamily="34" charset="0"/>
              </a:rPr>
              <a:t>cpu</a:t>
            </a:r>
            <a:r>
              <a:rPr lang="en-US" sz="800" dirty="0">
                <a:solidFill>
                  <a:srgbClr val="0066CC"/>
                </a:solidFill>
                <a:latin typeface="Arial" panose="020B0604020202020204" pitchFamily="34" charset="0"/>
                <a:cs typeface="Arial" panose="020B0604020202020204" pitchFamily="34" charset="0"/>
              </a:rPr>
              <a:t>.(</a:t>
            </a:r>
            <a:r>
              <a:rPr lang="en-US" sz="800" dirty="0" err="1">
                <a:solidFill>
                  <a:srgbClr val="0066CC"/>
                </a:solidFill>
                <a:latin typeface="Arial" panose="020B0604020202020204" pitchFamily="34" charset="0"/>
                <a:cs typeface="Arial" panose="020B0604020202020204" pitchFamily="34" charset="0"/>
              </a:rPr>
              <a:t>time|user|system|wait|idle</a:t>
            </a:r>
            <a:r>
              <a:rPr lang="en-US" sz="800" dirty="0">
                <a:solidFill>
                  <a:srgbClr val="0066CC"/>
                </a:solidFill>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System CPU metrics including user-space, kernel and i/o</a:t>
            </a:r>
          </a:p>
        </p:txBody>
      </p:sp>
      <p:sp>
        <p:nvSpPr>
          <p:cNvPr id="123" name="TextBox 122"/>
          <p:cNvSpPr txBox="1"/>
          <p:nvPr/>
        </p:nvSpPr>
        <p:spPr>
          <a:xfrm>
            <a:off x="5545292" y="4059894"/>
            <a:ext cx="3026851" cy="707886"/>
          </a:xfrm>
          <a:prstGeom prst="rect">
            <a:avLst/>
          </a:prstGeom>
          <a:noFill/>
        </p:spPr>
        <p:txBody>
          <a:bodyPr wrap="square" rtlCol="0">
            <a:spAutoFit/>
          </a:bodyPr>
          <a:lstStyle/>
          <a:p>
            <a:r>
              <a:rPr lang="en-US" sz="800" dirty="0" err="1">
                <a:solidFill>
                  <a:srgbClr val="0066CC"/>
                </a:solidFill>
                <a:latin typeface="Arial" panose="020B0604020202020204" pitchFamily="34" charset="0"/>
                <a:cs typeface="Arial" panose="020B0604020202020204" pitchFamily="34" charset="0"/>
              </a:rPr>
              <a:t>block.N.rd</a:t>
            </a:r>
            <a:r>
              <a:rPr lang="en-US" sz="800" dirty="0">
                <a:solidFill>
                  <a:srgbClr val="0066CC"/>
                </a:solidFill>
                <a:latin typeface="Arial" panose="020B0604020202020204" pitchFamily="34" charset="0"/>
                <a:cs typeface="Arial" panose="020B0604020202020204" pitchFamily="34" charset="0"/>
              </a:rPr>
              <a:t>.(</a:t>
            </a:r>
            <a:r>
              <a:rPr lang="en-US" sz="800" dirty="0" err="1">
                <a:solidFill>
                  <a:srgbClr val="0066CC"/>
                </a:solidFill>
                <a:latin typeface="Arial" panose="020B0604020202020204" pitchFamily="34" charset="0"/>
                <a:cs typeface="Arial" panose="020B0604020202020204" pitchFamily="34" charset="0"/>
              </a:rPr>
              <a:t>reqs|bytres|times</a:t>
            </a:r>
            <a:r>
              <a:rPr lang="en-US" sz="800" dirty="0">
                <a:solidFill>
                  <a:srgbClr val="0066CC"/>
                </a:solidFill>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Number of read requests, bytes read and time spent on reads</a:t>
            </a:r>
          </a:p>
          <a:p>
            <a:r>
              <a:rPr lang="en-US" sz="800" dirty="0" err="1">
                <a:solidFill>
                  <a:srgbClr val="0066CC"/>
                </a:solidFill>
                <a:latin typeface="Arial" panose="020B0604020202020204" pitchFamily="34" charset="0"/>
                <a:cs typeface="Arial" panose="020B0604020202020204" pitchFamily="34" charset="0"/>
              </a:rPr>
              <a:t>block.N.wr</a:t>
            </a:r>
            <a:r>
              <a:rPr lang="en-US" sz="800" dirty="0">
                <a:solidFill>
                  <a:srgbClr val="0066CC"/>
                </a:solidFill>
                <a:latin typeface="Arial" panose="020B0604020202020204" pitchFamily="34" charset="0"/>
                <a:cs typeface="Arial" panose="020B0604020202020204" pitchFamily="34" charset="0"/>
              </a:rPr>
              <a:t>.(</a:t>
            </a:r>
            <a:r>
              <a:rPr lang="en-US" sz="800" dirty="0" err="1">
                <a:solidFill>
                  <a:srgbClr val="0066CC"/>
                </a:solidFill>
                <a:latin typeface="Arial" panose="020B0604020202020204" pitchFamily="34" charset="0"/>
                <a:cs typeface="Arial" panose="020B0604020202020204" pitchFamily="34" charset="0"/>
              </a:rPr>
              <a:t>reqs|bytres|times</a:t>
            </a:r>
            <a:r>
              <a:rPr lang="en-US" sz="800" dirty="0">
                <a:solidFill>
                  <a:srgbClr val="0066CC"/>
                </a:solidFill>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Number of write requests, bytes written and time spent on writes</a:t>
            </a:r>
          </a:p>
        </p:txBody>
      </p:sp>
      <p:cxnSp>
        <p:nvCxnSpPr>
          <p:cNvPr id="124" name="Elbow Connector 123"/>
          <p:cNvCxnSpPr>
            <a:stCxn id="98" idx="3"/>
            <a:endCxn id="123" idx="0"/>
          </p:cNvCxnSpPr>
          <p:nvPr/>
        </p:nvCxnSpPr>
        <p:spPr>
          <a:xfrm rot="16200000" flipH="1">
            <a:off x="5711877" y="2713052"/>
            <a:ext cx="558473" cy="2135209"/>
          </a:xfrm>
          <a:prstGeom prst="bentConnector3">
            <a:avLst>
              <a:gd name="adj1" fmla="val 50000"/>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sp>
        <p:nvSpPr>
          <p:cNvPr id="127" name="TextBox 126"/>
          <p:cNvSpPr txBox="1"/>
          <p:nvPr/>
        </p:nvSpPr>
        <p:spPr>
          <a:xfrm>
            <a:off x="6725734" y="1210189"/>
            <a:ext cx="2036955" cy="584775"/>
          </a:xfrm>
          <a:prstGeom prst="rect">
            <a:avLst/>
          </a:prstGeom>
          <a:noFill/>
        </p:spPr>
        <p:txBody>
          <a:bodyPr wrap="square" rtlCol="0">
            <a:spAutoFit/>
          </a:bodyPr>
          <a:lstStyle/>
          <a:p>
            <a:r>
              <a:rPr lang="en-US" sz="800" dirty="0" err="1">
                <a:solidFill>
                  <a:srgbClr val="0066CC"/>
                </a:solidFill>
                <a:latin typeface="Arial" panose="020B0604020202020204" pitchFamily="34" charset="0"/>
                <a:cs typeface="Arial" panose="020B0604020202020204" pitchFamily="34" charset="0"/>
              </a:rPr>
              <a:t>vcpu.N.time</a:t>
            </a:r>
            <a:r>
              <a:rPr lang="en-US" sz="800" dirty="0">
                <a:solidFill>
                  <a:srgbClr val="0066CC"/>
                </a:solidFill>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Virtual CPU time spent by virtual CPU (</a:t>
            </a:r>
            <a:r>
              <a:rPr lang="en-US" sz="800" dirty="0">
                <a:latin typeface="Arial" panose="020B0604020202020204" pitchFamily="34" charset="0"/>
                <a:cs typeface="Arial" panose="020B0604020202020204" pitchFamily="34" charset="0"/>
                <a:hlinkClick r:id="rId2"/>
              </a:rPr>
              <a:t>https://libvirt.org/html/libvirt-libvirt-domain.html#virVcpuInfo</a:t>
            </a:r>
            <a:r>
              <a:rPr lang="en-US" sz="800" dirty="0">
                <a:latin typeface="Arial" panose="020B0604020202020204" pitchFamily="34" charset="0"/>
                <a:cs typeface="Arial" panose="020B0604020202020204" pitchFamily="34" charset="0"/>
              </a:rPr>
              <a:t>)</a:t>
            </a:r>
          </a:p>
        </p:txBody>
      </p:sp>
      <p:cxnSp>
        <p:nvCxnSpPr>
          <p:cNvPr id="134" name="Elbow Connector 133"/>
          <p:cNvCxnSpPr>
            <a:stCxn id="105" idx="0"/>
          </p:cNvCxnSpPr>
          <p:nvPr/>
        </p:nvCxnSpPr>
        <p:spPr>
          <a:xfrm rot="16200000" flipH="1">
            <a:off x="5863720" y="1520434"/>
            <a:ext cx="406876" cy="1347537"/>
          </a:xfrm>
          <a:prstGeom prst="bentConnector4">
            <a:avLst>
              <a:gd name="adj1" fmla="val -65549"/>
              <a:gd name="adj2" fmla="val 74177"/>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sp>
        <p:nvSpPr>
          <p:cNvPr id="137" name="TextBox 136"/>
          <p:cNvSpPr txBox="1"/>
          <p:nvPr/>
        </p:nvSpPr>
        <p:spPr>
          <a:xfrm>
            <a:off x="6732422" y="1850963"/>
            <a:ext cx="2030268" cy="830997"/>
          </a:xfrm>
          <a:prstGeom prst="rect">
            <a:avLst/>
          </a:prstGeom>
          <a:noFill/>
        </p:spPr>
        <p:txBody>
          <a:bodyPr wrap="square" rtlCol="0">
            <a:spAutoFit/>
          </a:bodyPr>
          <a:lstStyle/>
          <a:p>
            <a:r>
              <a:rPr lang="en-US" sz="800" dirty="0">
                <a:solidFill>
                  <a:srgbClr val="0066CC"/>
                </a:solidFill>
                <a:latin typeface="Arial" panose="020B0604020202020204" pitchFamily="34" charset="0"/>
                <a:cs typeface="Arial" panose="020B0604020202020204" pitchFamily="34" charset="0"/>
              </a:rPr>
              <a:t>net.N.rx.(bytes|pkts|errs|drop)</a:t>
            </a:r>
            <a:r>
              <a:rPr lang="en-US" sz="800" dirty="0">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Received bytes, packets, errors or dropped</a:t>
            </a:r>
          </a:p>
          <a:p>
            <a:r>
              <a:rPr lang="en-US" sz="800" dirty="0">
                <a:solidFill>
                  <a:srgbClr val="0066CC"/>
                </a:solidFill>
                <a:latin typeface="Arial" panose="020B0604020202020204" pitchFamily="34" charset="0"/>
                <a:cs typeface="Arial" panose="020B0604020202020204" pitchFamily="34" charset="0"/>
              </a:rPr>
              <a:t>net.N.tx.(bytes|pkts|errs|drop)</a:t>
            </a:r>
            <a:r>
              <a:rPr lang="en-US" sz="800" dirty="0">
                <a:latin typeface="Arial" panose="020B0604020202020204" pitchFamily="34" charset="0"/>
                <a:cs typeface="Arial" panose="020B0604020202020204" pitchFamily="34" charset="0"/>
              </a:rPr>
              <a:t> </a:t>
            </a:r>
          </a:p>
          <a:p>
            <a:r>
              <a:rPr lang="en-US" sz="800" dirty="0">
                <a:latin typeface="Arial" panose="020B0604020202020204" pitchFamily="34" charset="0"/>
                <a:cs typeface="Arial" panose="020B0604020202020204" pitchFamily="34" charset="0"/>
              </a:rPr>
              <a:t>Transmitted bytes, packets, errors or dropped</a:t>
            </a:r>
          </a:p>
        </p:txBody>
      </p:sp>
      <p:cxnSp>
        <p:nvCxnSpPr>
          <p:cNvPr id="141" name="Elbow Connector 140"/>
          <p:cNvCxnSpPr>
            <a:stCxn id="103" idx="3"/>
            <a:endCxn id="127" idx="1"/>
          </p:cNvCxnSpPr>
          <p:nvPr/>
        </p:nvCxnSpPr>
        <p:spPr>
          <a:xfrm rot="5400000" flipH="1" flipV="1">
            <a:off x="5301730" y="768941"/>
            <a:ext cx="690368" cy="2157639"/>
          </a:xfrm>
          <a:prstGeom prst="bentConnector4">
            <a:avLst>
              <a:gd name="adj1" fmla="val -17476"/>
              <a:gd name="adj2" fmla="val 91087"/>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sp>
        <p:nvSpPr>
          <p:cNvPr id="151" name="TextBox 150"/>
          <p:cNvSpPr txBox="1"/>
          <p:nvPr/>
        </p:nvSpPr>
        <p:spPr>
          <a:xfrm>
            <a:off x="6727110" y="879920"/>
            <a:ext cx="2034201" cy="230832"/>
          </a:xfrm>
          <a:prstGeom prst="rect">
            <a:avLst/>
          </a:prstGeom>
          <a:noFill/>
        </p:spPr>
        <p:txBody>
          <a:bodyPr wrap="square" rtlCol="0">
            <a:spAutoFit/>
          </a:bodyPr>
          <a:lstStyle>
            <a:defPPr>
              <a:defRPr lang="zh-CN"/>
            </a:defPPr>
            <a:lvl1pPr>
              <a:defRPr sz="900" b="1">
                <a:latin typeface="Arial" panose="020B0604020202020204" pitchFamily="34" charset="0"/>
                <a:cs typeface="Arial" panose="020B0604020202020204" pitchFamily="34" charset="0"/>
              </a:defRPr>
            </a:lvl1pPr>
          </a:lstStyle>
          <a:p>
            <a:r>
              <a:rPr lang="en-US" dirty="0"/>
              <a:t>Virtual Machine metrics</a:t>
            </a:r>
          </a:p>
        </p:txBody>
      </p:sp>
      <p:sp>
        <p:nvSpPr>
          <p:cNvPr id="152" name="TextBox 151"/>
          <p:cNvSpPr txBox="1"/>
          <p:nvPr/>
        </p:nvSpPr>
        <p:spPr>
          <a:xfrm>
            <a:off x="395288" y="4059894"/>
            <a:ext cx="910099" cy="230832"/>
          </a:xfrm>
          <a:prstGeom prst="rect">
            <a:avLst/>
          </a:prstGeom>
          <a:noFill/>
        </p:spPr>
        <p:txBody>
          <a:bodyPr wrap="square" rtlCol="0">
            <a:spAutoFit/>
          </a:bodyPr>
          <a:lstStyle>
            <a:defPPr>
              <a:defRPr lang="zh-CN"/>
            </a:defPPr>
            <a:lvl1pPr>
              <a:defRPr sz="900" b="1">
                <a:latin typeface="Arial" panose="020B0604020202020204" pitchFamily="34" charset="0"/>
                <a:cs typeface="Arial" panose="020B0604020202020204" pitchFamily="34" charset="0"/>
              </a:defRPr>
            </a:lvl1pPr>
          </a:lstStyle>
          <a:p>
            <a:r>
              <a:rPr lang="en-US" dirty="0"/>
              <a:t>Host Metrics</a:t>
            </a:r>
          </a:p>
        </p:txBody>
      </p:sp>
      <p:grpSp>
        <p:nvGrpSpPr>
          <p:cNvPr id="162" name="Group 161"/>
          <p:cNvGrpSpPr/>
          <p:nvPr/>
        </p:nvGrpSpPr>
        <p:grpSpPr>
          <a:xfrm>
            <a:off x="4668492" y="1272208"/>
            <a:ext cx="957493" cy="364527"/>
            <a:chOff x="4588655" y="1418258"/>
            <a:chExt cx="957493" cy="364527"/>
          </a:xfrm>
        </p:grpSpPr>
        <p:sp>
          <p:nvSpPr>
            <p:cNvPr id="107" name="Rectangle 106"/>
            <p:cNvSpPr/>
            <p:nvPr/>
          </p:nvSpPr>
          <p:spPr>
            <a:xfrm>
              <a:off x="4588655" y="1418258"/>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sp>
          <p:nvSpPr>
            <p:cNvPr id="160" name="Rectangle 159"/>
            <p:cNvSpPr/>
            <p:nvPr/>
          </p:nvSpPr>
          <p:spPr>
            <a:xfrm>
              <a:off x="4657466" y="1487296"/>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sp>
          <p:nvSpPr>
            <p:cNvPr id="161" name="Rectangle 160"/>
            <p:cNvSpPr/>
            <p:nvPr/>
          </p:nvSpPr>
          <p:spPr>
            <a:xfrm>
              <a:off x="4726277" y="1556334"/>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grpSp>
      <p:grpSp>
        <p:nvGrpSpPr>
          <p:cNvPr id="163" name="Group 162"/>
          <p:cNvGrpSpPr/>
          <p:nvPr/>
        </p:nvGrpSpPr>
        <p:grpSpPr>
          <a:xfrm>
            <a:off x="1866056" y="1329794"/>
            <a:ext cx="957493" cy="364527"/>
            <a:chOff x="4588655" y="1418258"/>
            <a:chExt cx="957493" cy="364527"/>
          </a:xfrm>
        </p:grpSpPr>
        <p:sp>
          <p:nvSpPr>
            <p:cNvPr id="164" name="Rectangle 163"/>
            <p:cNvSpPr/>
            <p:nvPr/>
          </p:nvSpPr>
          <p:spPr>
            <a:xfrm>
              <a:off x="4588655" y="1418258"/>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sp>
          <p:nvSpPr>
            <p:cNvPr id="165" name="Rectangle 164"/>
            <p:cNvSpPr/>
            <p:nvPr/>
          </p:nvSpPr>
          <p:spPr>
            <a:xfrm>
              <a:off x="4657466" y="1487296"/>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sp>
          <p:nvSpPr>
            <p:cNvPr id="166" name="Rectangle 165"/>
            <p:cNvSpPr/>
            <p:nvPr/>
          </p:nvSpPr>
          <p:spPr>
            <a:xfrm>
              <a:off x="4726277" y="1556334"/>
              <a:ext cx="819871" cy="22645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i="1" dirty="0">
                  <a:solidFill>
                    <a:schemeClr val="tx1"/>
                  </a:solidFill>
                  <a:latin typeface="Arial" panose="020B0604020202020204" pitchFamily="34" charset="0"/>
                  <a:cs typeface="Arial" panose="020B0604020202020204" pitchFamily="34" charset="0"/>
                </a:rPr>
                <a:t>Container </a:t>
              </a:r>
            </a:p>
          </p:txBody>
        </p:sp>
      </p:grpSp>
      <p:sp>
        <p:nvSpPr>
          <p:cNvPr id="195" name="TextBox 194"/>
          <p:cNvSpPr txBox="1"/>
          <p:nvPr/>
        </p:nvSpPr>
        <p:spPr>
          <a:xfrm>
            <a:off x="6725734" y="2718232"/>
            <a:ext cx="2120726" cy="830997"/>
          </a:xfrm>
          <a:prstGeom prst="rect">
            <a:avLst/>
          </a:prstGeom>
          <a:noFill/>
        </p:spPr>
        <p:txBody>
          <a:bodyPr wrap="square" rtlCol="0">
            <a:spAutoFit/>
          </a:bodyPr>
          <a:lstStyle/>
          <a:p>
            <a:r>
              <a:rPr lang="en-US" sz="800" dirty="0" err="1">
                <a:solidFill>
                  <a:srgbClr val="0066CC"/>
                </a:solidFill>
                <a:latin typeface="Arial" panose="020B0604020202020204" pitchFamily="34" charset="0"/>
                <a:cs typeface="Arial" panose="020B0604020202020204" pitchFamily="34" charset="0"/>
              </a:rPr>
              <a:t>block.N.rd</a:t>
            </a:r>
            <a:r>
              <a:rPr lang="en-US" sz="800" dirty="0">
                <a:solidFill>
                  <a:srgbClr val="0066CC"/>
                </a:solidFill>
                <a:latin typeface="Arial" panose="020B0604020202020204" pitchFamily="34" charset="0"/>
                <a:cs typeface="Arial" panose="020B0604020202020204" pitchFamily="34" charset="0"/>
              </a:rPr>
              <a:t>.(</a:t>
            </a:r>
            <a:r>
              <a:rPr lang="en-US" sz="800" dirty="0" err="1">
                <a:solidFill>
                  <a:srgbClr val="0066CC"/>
                </a:solidFill>
                <a:latin typeface="Arial" panose="020B0604020202020204" pitchFamily="34" charset="0"/>
                <a:cs typeface="Arial" panose="020B0604020202020204" pitchFamily="34" charset="0"/>
              </a:rPr>
              <a:t>reqs|bytres|times</a:t>
            </a:r>
            <a:r>
              <a:rPr lang="en-US" sz="800" dirty="0">
                <a:solidFill>
                  <a:srgbClr val="0066CC"/>
                </a:solidFill>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Number of read requests, bytes read and time spent on reads</a:t>
            </a:r>
          </a:p>
          <a:p>
            <a:r>
              <a:rPr lang="en-US" sz="800" dirty="0" err="1">
                <a:solidFill>
                  <a:srgbClr val="0066CC"/>
                </a:solidFill>
                <a:latin typeface="Arial" panose="020B0604020202020204" pitchFamily="34" charset="0"/>
                <a:cs typeface="Arial" panose="020B0604020202020204" pitchFamily="34" charset="0"/>
              </a:rPr>
              <a:t>block.N.wr</a:t>
            </a:r>
            <a:r>
              <a:rPr lang="en-US" sz="800" dirty="0">
                <a:solidFill>
                  <a:srgbClr val="0066CC"/>
                </a:solidFill>
                <a:latin typeface="Arial" panose="020B0604020202020204" pitchFamily="34" charset="0"/>
                <a:cs typeface="Arial" panose="020B0604020202020204" pitchFamily="34" charset="0"/>
              </a:rPr>
              <a:t>.(</a:t>
            </a:r>
            <a:r>
              <a:rPr lang="en-US" sz="800" dirty="0" err="1">
                <a:solidFill>
                  <a:srgbClr val="0066CC"/>
                </a:solidFill>
                <a:latin typeface="Arial" panose="020B0604020202020204" pitchFamily="34" charset="0"/>
                <a:cs typeface="Arial" panose="020B0604020202020204" pitchFamily="34" charset="0"/>
              </a:rPr>
              <a:t>reqs|bytres|times</a:t>
            </a:r>
            <a:r>
              <a:rPr lang="en-US" sz="800" dirty="0">
                <a:solidFill>
                  <a:srgbClr val="0066CC"/>
                </a:solidFill>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Number of write requests, bytes written and time spent on writes</a:t>
            </a:r>
          </a:p>
        </p:txBody>
      </p:sp>
      <p:cxnSp>
        <p:nvCxnSpPr>
          <p:cNvPr id="196" name="Elbow Connector 195"/>
          <p:cNvCxnSpPr>
            <a:stCxn id="106" idx="1"/>
            <a:endCxn id="195" idx="1"/>
          </p:cNvCxnSpPr>
          <p:nvPr/>
        </p:nvCxnSpPr>
        <p:spPr>
          <a:xfrm rot="16200000" flipH="1">
            <a:off x="5639709" y="2047707"/>
            <a:ext cx="1171112" cy="1000937"/>
          </a:xfrm>
          <a:prstGeom prst="bentConnector4">
            <a:avLst>
              <a:gd name="adj1" fmla="val -10302"/>
              <a:gd name="adj2" fmla="val 54501"/>
            </a:avLst>
          </a:prstGeom>
          <a:ln>
            <a:solidFill>
              <a:srgbClr val="0066CC"/>
            </a:solidFill>
            <a:tailEnd type="triangle"/>
          </a:ln>
        </p:spPr>
        <p:style>
          <a:lnRef idx="1">
            <a:schemeClr val="dk1"/>
          </a:lnRef>
          <a:fillRef idx="0">
            <a:schemeClr val="dk1"/>
          </a:fillRef>
          <a:effectRef idx="0">
            <a:schemeClr val="dk1"/>
          </a:effectRef>
          <a:fontRef idx="minor">
            <a:schemeClr val="tx1"/>
          </a:fontRef>
        </p:style>
      </p:cxnSp>
      <p:cxnSp>
        <p:nvCxnSpPr>
          <p:cNvPr id="201" name="Straight Connector 200"/>
          <p:cNvCxnSpPr/>
          <p:nvPr/>
        </p:nvCxnSpPr>
        <p:spPr>
          <a:xfrm>
            <a:off x="1817194" y="2200931"/>
            <a:ext cx="0" cy="380717"/>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a:xfrm>
            <a:off x="2193591" y="2209363"/>
            <a:ext cx="0" cy="380717"/>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a:xfrm>
            <a:off x="2685927" y="3050824"/>
            <a:ext cx="0" cy="258630"/>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p:cNvCxnSpPr/>
          <p:nvPr/>
        </p:nvCxnSpPr>
        <p:spPr>
          <a:xfrm>
            <a:off x="2170781" y="3047224"/>
            <a:ext cx="0" cy="258630"/>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a:off x="1734069" y="3040874"/>
            <a:ext cx="0" cy="25863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23032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Testbed</a:t>
            </a:r>
            <a:br>
              <a:rPr lang="en-US" dirty="0"/>
            </a:br>
            <a:r>
              <a:rPr lang="en-US" b="0" dirty="0"/>
              <a:t>Faults List</a:t>
            </a:r>
          </a:p>
        </p:txBody>
      </p:sp>
      <p:sp>
        <p:nvSpPr>
          <p:cNvPr id="40" name="TextBox 39"/>
          <p:cNvSpPr txBox="1"/>
          <p:nvPr/>
        </p:nvSpPr>
        <p:spPr>
          <a:xfrm>
            <a:off x="395288" y="1127423"/>
            <a:ext cx="2083413" cy="923330"/>
          </a:xfrm>
          <a:prstGeom prst="rect">
            <a:avLst/>
          </a:prstGeom>
          <a:noFill/>
        </p:spPr>
        <p:txBody>
          <a:bodyPr wrap="square" rtlCol="0">
            <a:spAutoFit/>
          </a:bodyPr>
          <a:lstStyle/>
          <a:p>
            <a:pPr marL="228600" indent="-228600">
              <a:buClr>
                <a:srgbClr val="C00000"/>
              </a:buClr>
              <a:buFont typeface="+mj-lt"/>
              <a:buAutoNum type="arabicPeriod"/>
            </a:pPr>
            <a:r>
              <a:rPr lang="en-US" sz="900" b="1" dirty="0">
                <a:latin typeface="Arial" panose="020B0604020202020204" pitchFamily="34" charset="0"/>
                <a:cs typeface="Arial" panose="020B0604020202020204" pitchFamily="34" charset="0"/>
              </a:rPr>
              <a:t>High CPU consumption by OS kernel of hypervisor host</a:t>
            </a:r>
          </a:p>
          <a:p>
            <a:pPr marL="228600" indent="-228600">
              <a:buClr>
                <a:srgbClr val="C00000"/>
              </a:buClr>
              <a:buFont typeface="+mj-lt"/>
              <a:buAutoNum type="arabicPeriod"/>
            </a:pPr>
            <a:endParaRPr lang="en-US" sz="900" b="1" dirty="0">
              <a:latin typeface="Arial" panose="020B0604020202020204" pitchFamily="34" charset="0"/>
              <a:cs typeface="Arial" panose="020B0604020202020204" pitchFamily="34" charset="0"/>
            </a:endParaRPr>
          </a:p>
          <a:p>
            <a:pPr>
              <a:buClr>
                <a:srgbClr val="C00000"/>
              </a:buClr>
            </a:pPr>
            <a:r>
              <a:rPr lang="en-US" sz="900" dirty="0">
                <a:latin typeface="Arial" panose="020B0604020202020204" pitchFamily="34" charset="0"/>
                <a:cs typeface="Arial" panose="020B0604020202020204" pitchFamily="34" charset="0"/>
              </a:rPr>
              <a:t>Injection is done by using `stress-ng` tool with stressor affecting kernel space.</a:t>
            </a:r>
            <a:r>
              <a:rPr lang="en-US" sz="900" b="1" dirty="0">
                <a:latin typeface="Arial" panose="020B0604020202020204" pitchFamily="34" charset="0"/>
                <a:cs typeface="Arial" panose="020B0604020202020204" pitchFamily="34" charset="0"/>
              </a:rPr>
              <a:t> </a:t>
            </a:r>
          </a:p>
        </p:txBody>
      </p:sp>
      <p:sp>
        <p:nvSpPr>
          <p:cNvPr id="43" name="TextBox 42"/>
          <p:cNvSpPr txBox="1"/>
          <p:nvPr/>
        </p:nvSpPr>
        <p:spPr>
          <a:xfrm>
            <a:off x="395288" y="703402"/>
            <a:ext cx="82653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Fault</a:t>
            </a:r>
          </a:p>
        </p:txBody>
      </p:sp>
      <p:sp>
        <p:nvSpPr>
          <p:cNvPr id="45" name="TextBox 44"/>
          <p:cNvSpPr txBox="1"/>
          <p:nvPr/>
        </p:nvSpPr>
        <p:spPr>
          <a:xfrm>
            <a:off x="2649889" y="703401"/>
            <a:ext cx="2177644"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Impact on the virtualization layer</a:t>
            </a:r>
          </a:p>
        </p:txBody>
      </p:sp>
      <p:sp>
        <p:nvSpPr>
          <p:cNvPr id="46" name="TextBox 45"/>
          <p:cNvSpPr txBox="1"/>
          <p:nvPr/>
        </p:nvSpPr>
        <p:spPr>
          <a:xfrm>
            <a:off x="4912668" y="703402"/>
            <a:ext cx="2177644"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Impact on metrics (expectation)</a:t>
            </a:r>
          </a:p>
        </p:txBody>
      </p:sp>
      <p:sp>
        <p:nvSpPr>
          <p:cNvPr id="47" name="TextBox 46"/>
          <p:cNvSpPr txBox="1"/>
          <p:nvPr/>
        </p:nvSpPr>
        <p:spPr>
          <a:xfrm>
            <a:off x="2649889" y="2420123"/>
            <a:ext cx="2177644" cy="215444"/>
          </a:xfrm>
          <a:prstGeom prst="rect">
            <a:avLst/>
          </a:prstGeom>
          <a:noFill/>
        </p:spPr>
        <p:txBody>
          <a:bodyPr wrap="square" rtlCol="0">
            <a:spAutoFit/>
          </a:bodyPr>
          <a:lstStyle/>
          <a:p>
            <a:pPr>
              <a:buClr>
                <a:srgbClr val="C00000"/>
              </a:buClr>
            </a:pPr>
            <a:r>
              <a:rPr lang="en-US" sz="800" dirty="0">
                <a:latin typeface="Arial" panose="020B0604020202020204" pitchFamily="34" charset="0"/>
                <a:cs typeface="Arial" panose="020B0604020202020204" pitchFamily="34" charset="0"/>
              </a:rPr>
              <a:t>Host kernel consumes a lot of CPU</a:t>
            </a:r>
          </a:p>
        </p:txBody>
      </p:sp>
      <p:pic>
        <p:nvPicPr>
          <p:cNvPr id="5" name="Picture 4"/>
          <p:cNvPicPr>
            <a:picLocks noChangeAspect="1"/>
          </p:cNvPicPr>
          <p:nvPr/>
        </p:nvPicPr>
        <p:blipFill>
          <a:blip r:embed="rId2"/>
          <a:stretch>
            <a:fillRect/>
          </a:stretch>
        </p:blipFill>
        <p:spPr>
          <a:xfrm>
            <a:off x="2649889" y="1127423"/>
            <a:ext cx="1905031" cy="1292700"/>
          </a:xfrm>
          <a:prstGeom prst="rect">
            <a:avLst/>
          </a:prstGeom>
        </p:spPr>
      </p:pic>
      <p:pic>
        <p:nvPicPr>
          <p:cNvPr id="6" name="Picture 5"/>
          <p:cNvPicPr>
            <a:picLocks noChangeAspect="1"/>
          </p:cNvPicPr>
          <p:nvPr/>
        </p:nvPicPr>
        <p:blipFill>
          <a:blip r:embed="rId3"/>
          <a:stretch>
            <a:fillRect/>
          </a:stretch>
        </p:blipFill>
        <p:spPr>
          <a:xfrm>
            <a:off x="4912668" y="1127423"/>
            <a:ext cx="3836045" cy="2103797"/>
          </a:xfrm>
          <a:prstGeom prst="rect">
            <a:avLst/>
          </a:prstGeom>
        </p:spPr>
      </p:pic>
    </p:spTree>
    <p:extLst>
      <p:ext uri="{BB962C8B-B14F-4D97-AF65-F5344CB8AC3E}">
        <p14:creationId xmlns:p14="http://schemas.microsoft.com/office/powerpoint/2010/main" val="3367123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Testbed</a:t>
            </a:r>
            <a:br>
              <a:rPr lang="en-US" dirty="0"/>
            </a:br>
            <a:r>
              <a:rPr lang="en-US" b="0" dirty="0"/>
              <a:t>Evaluation Framework</a:t>
            </a:r>
          </a:p>
        </p:txBody>
      </p:sp>
      <p:sp>
        <p:nvSpPr>
          <p:cNvPr id="16" name="Rectangle 15"/>
          <p:cNvSpPr/>
          <p:nvPr/>
        </p:nvSpPr>
        <p:spPr>
          <a:xfrm>
            <a:off x="2361492" y="918264"/>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Data Generation</a:t>
            </a:r>
          </a:p>
        </p:txBody>
      </p:sp>
      <p:sp>
        <p:nvSpPr>
          <p:cNvPr id="23" name="Rectangle 22"/>
          <p:cNvSpPr/>
          <p:nvPr/>
        </p:nvSpPr>
        <p:spPr>
          <a:xfrm>
            <a:off x="4035273" y="918264"/>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Arial" panose="020B0604020202020204" pitchFamily="34" charset="0"/>
                <a:cs typeface="Arial" panose="020B0604020202020204" pitchFamily="34" charset="0"/>
              </a:rPr>
              <a:t>Algorithm</a:t>
            </a:r>
            <a:endParaRPr lang="en-US" sz="800"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5709053" y="918264"/>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Arial" panose="020B0604020202020204" pitchFamily="34" charset="0"/>
                <a:cs typeface="Arial" panose="020B0604020202020204" pitchFamily="34" charset="0"/>
              </a:rPr>
              <a:t>Test Module</a:t>
            </a:r>
            <a:endParaRPr lang="en-US" sz="800" dirty="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687711" y="918264"/>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Scenario</a:t>
            </a:r>
          </a:p>
        </p:txBody>
      </p:sp>
      <p:sp>
        <p:nvSpPr>
          <p:cNvPr id="9" name="TextBox 8"/>
          <p:cNvSpPr txBox="1"/>
          <p:nvPr/>
        </p:nvSpPr>
        <p:spPr>
          <a:xfrm>
            <a:off x="687711" y="1502977"/>
            <a:ext cx="1393337" cy="584775"/>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Parameters: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 count</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 load profile (e.g. CPU consumption)</a:t>
            </a:r>
          </a:p>
        </p:txBody>
      </p:sp>
      <p:sp>
        <p:nvSpPr>
          <p:cNvPr id="10" name="TextBox 9"/>
          <p:cNvSpPr txBox="1"/>
          <p:nvPr/>
        </p:nvSpPr>
        <p:spPr>
          <a:xfrm rot="16200000">
            <a:off x="55393" y="1796634"/>
            <a:ext cx="895234"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Synthetic data</a:t>
            </a:r>
          </a:p>
        </p:txBody>
      </p:sp>
      <p:sp>
        <p:nvSpPr>
          <p:cNvPr id="11" name="TextBox 10"/>
          <p:cNvSpPr txBox="1"/>
          <p:nvPr/>
        </p:nvSpPr>
        <p:spPr>
          <a:xfrm rot="16200000">
            <a:off x="-58239" y="2881423"/>
            <a:ext cx="1122503"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Simulated data</a:t>
            </a:r>
          </a:p>
        </p:txBody>
      </p:sp>
      <p:sp>
        <p:nvSpPr>
          <p:cNvPr id="12" name="TextBox 11"/>
          <p:cNvSpPr txBox="1"/>
          <p:nvPr/>
        </p:nvSpPr>
        <p:spPr>
          <a:xfrm rot="16200000">
            <a:off x="48824" y="3972534"/>
            <a:ext cx="908376"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Real cloud data</a:t>
            </a:r>
          </a:p>
        </p:txBody>
      </p:sp>
      <p:sp>
        <p:nvSpPr>
          <p:cNvPr id="13" name="TextBox 12"/>
          <p:cNvSpPr txBox="1"/>
          <p:nvPr/>
        </p:nvSpPr>
        <p:spPr>
          <a:xfrm>
            <a:off x="2354024" y="1502977"/>
            <a:ext cx="1439481" cy="338554"/>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Generate synthetic metrics and labels</a:t>
            </a:r>
          </a:p>
        </p:txBody>
      </p:sp>
      <p:sp>
        <p:nvSpPr>
          <p:cNvPr id="14" name="TextBox 13"/>
          <p:cNvSpPr txBox="1"/>
          <p:nvPr/>
        </p:nvSpPr>
        <p:spPr>
          <a:xfrm>
            <a:off x="2354024" y="2516334"/>
            <a:ext cx="1439481" cy="1077218"/>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Deploy VMs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Generate user workload</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Inject faults and record time (used as labels)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Collect metrics from hypervisor</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Download metrics</a:t>
            </a:r>
          </a:p>
        </p:txBody>
      </p:sp>
      <p:sp>
        <p:nvSpPr>
          <p:cNvPr id="15" name="TextBox 14"/>
          <p:cNvSpPr txBox="1"/>
          <p:nvPr/>
        </p:nvSpPr>
        <p:spPr>
          <a:xfrm>
            <a:off x="2354024" y="3726313"/>
            <a:ext cx="1439481" cy="461665"/>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Download the data from </a:t>
            </a:r>
            <a:r>
              <a:rPr lang="en-US" sz="800" dirty="0" err="1">
                <a:latin typeface="Arial" panose="020B0604020202020204" pitchFamily="34" charset="0"/>
                <a:cs typeface="Arial" panose="020B0604020202020204" pitchFamily="34" charset="0"/>
              </a:rPr>
              <a:t>CloudMonitor</a:t>
            </a:r>
            <a:endParaRPr lang="en-US" sz="800"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Manually label the data</a:t>
            </a:r>
          </a:p>
        </p:txBody>
      </p:sp>
      <p:sp>
        <p:nvSpPr>
          <p:cNvPr id="17" name="TextBox 16"/>
          <p:cNvSpPr txBox="1"/>
          <p:nvPr/>
        </p:nvSpPr>
        <p:spPr>
          <a:xfrm>
            <a:off x="4158602" y="2577889"/>
            <a:ext cx="1439481" cy="215444"/>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Apply algorithm </a:t>
            </a:r>
          </a:p>
        </p:txBody>
      </p:sp>
      <p:sp>
        <p:nvSpPr>
          <p:cNvPr id="18" name="TextBox 17"/>
          <p:cNvSpPr txBox="1"/>
          <p:nvPr/>
        </p:nvSpPr>
        <p:spPr>
          <a:xfrm>
            <a:off x="5709053" y="2393223"/>
            <a:ext cx="1353899" cy="584775"/>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Evaluation using labels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Calculate scores (precision, recall, F1)</a:t>
            </a:r>
          </a:p>
        </p:txBody>
      </p:sp>
      <p:sp>
        <p:nvSpPr>
          <p:cNvPr id="19" name="TextBox 18"/>
          <p:cNvSpPr txBox="1"/>
          <p:nvPr/>
        </p:nvSpPr>
        <p:spPr>
          <a:xfrm>
            <a:off x="687711" y="2516334"/>
            <a:ext cx="1439481" cy="830997"/>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Parameters: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 count</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 load profile (e.g. CPU consumption)</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Fault injection time</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Fault strength</a:t>
            </a:r>
          </a:p>
        </p:txBody>
      </p:sp>
      <p:pic>
        <p:nvPicPr>
          <p:cNvPr id="1026" name="Picture 2" descr="https://encrypted-tbn0.gstatic.com/images?q=tbn%3AANd9GcQ3HcIgM4jjPgiv4ILAPHFA4mV61QZFm44Tsjx6bJm8bfTpkQkE&amp;usqp=C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007" y="1683852"/>
            <a:ext cx="1819451" cy="13628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513461" y="2847655"/>
            <a:ext cx="1439481" cy="461665"/>
          </a:xfrm>
          <a:prstGeom prst="rect">
            <a:avLst/>
          </a:prstGeom>
          <a:noFill/>
        </p:spPr>
        <p:txBody>
          <a:bodyPr wrap="square" rtlCol="0">
            <a:spAutoFit/>
          </a:bodyPr>
          <a:lstStyle/>
          <a:p>
            <a:pPr marL="171450" indent="-171450">
              <a:buClr>
                <a:srgbClr val="C00000"/>
              </a:buClr>
              <a:buFont typeface="Arial" panose="020B0604020202020204" pitchFamily="34" charset="0"/>
              <a:buChar char="•"/>
            </a:pPr>
            <a:r>
              <a:rPr lang="en-US" sz="800" i="1" dirty="0">
                <a:latin typeface="Arial" panose="020B0604020202020204" pitchFamily="34" charset="0"/>
                <a:cs typeface="Arial" panose="020B0604020202020204" pitchFamily="34" charset="0"/>
              </a:rPr>
              <a:t>Run algorithm</a:t>
            </a:r>
          </a:p>
          <a:p>
            <a:pPr marL="171450" indent="-171450">
              <a:buClr>
                <a:srgbClr val="C00000"/>
              </a:buClr>
              <a:buFont typeface="Arial" panose="020B0604020202020204" pitchFamily="34" charset="0"/>
              <a:buChar char="•"/>
            </a:pPr>
            <a:r>
              <a:rPr lang="en-US" sz="800" i="1" dirty="0">
                <a:latin typeface="Arial" panose="020B0604020202020204" pitchFamily="34" charset="0"/>
                <a:cs typeface="Arial" panose="020B0604020202020204" pitchFamily="34" charset="0"/>
              </a:rPr>
              <a:t>Evaluate</a:t>
            </a:r>
          </a:p>
          <a:p>
            <a:pPr marL="171450" indent="-171450">
              <a:buClr>
                <a:srgbClr val="C00000"/>
              </a:buClr>
              <a:buFont typeface="Arial" panose="020B0604020202020204" pitchFamily="34" charset="0"/>
              <a:buChar char="•"/>
            </a:pPr>
            <a:r>
              <a:rPr lang="en-US" sz="800" i="1" dirty="0">
                <a:latin typeface="Arial" panose="020B0604020202020204" pitchFamily="34" charset="0"/>
                <a:cs typeface="Arial" panose="020B0604020202020204" pitchFamily="34" charset="0"/>
              </a:rPr>
              <a:t>Improve algorithm</a:t>
            </a:r>
          </a:p>
        </p:txBody>
      </p:sp>
      <p:cxnSp>
        <p:nvCxnSpPr>
          <p:cNvPr id="4" name="Straight Connector 3"/>
          <p:cNvCxnSpPr/>
          <p:nvPr/>
        </p:nvCxnSpPr>
        <p:spPr>
          <a:xfrm>
            <a:off x="395287" y="2345912"/>
            <a:ext cx="3398218" cy="0"/>
          </a:xfrm>
          <a:prstGeom prst="line">
            <a:avLst/>
          </a:prstGeom>
          <a:ln>
            <a:solidFill>
              <a:srgbClr val="BFBFBF"/>
            </a:solidFill>
            <a:prstDash val="sysDash"/>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395287" y="3626068"/>
            <a:ext cx="3398218" cy="0"/>
          </a:xfrm>
          <a:prstGeom prst="line">
            <a:avLst/>
          </a:prstGeom>
          <a:ln>
            <a:solidFill>
              <a:srgbClr val="BFBFBF"/>
            </a:solidFill>
            <a:prstDash val="sysDash"/>
          </a:ln>
        </p:spPr>
        <p:style>
          <a:lnRef idx="1">
            <a:schemeClr val="dk1"/>
          </a:lnRef>
          <a:fillRef idx="0">
            <a:schemeClr val="dk1"/>
          </a:fillRef>
          <a:effectRef idx="0">
            <a:schemeClr val="dk1"/>
          </a:effectRef>
          <a:fontRef idx="minor">
            <a:schemeClr val="tx1"/>
          </a:fontRef>
        </p:style>
      </p:cxnSp>
      <p:cxnSp>
        <p:nvCxnSpPr>
          <p:cNvPr id="21" name="Elbow Connector 20"/>
          <p:cNvCxnSpPr>
            <a:stCxn id="13" idx="3"/>
            <a:endCxn id="17" idx="1"/>
          </p:cNvCxnSpPr>
          <p:nvPr/>
        </p:nvCxnSpPr>
        <p:spPr>
          <a:xfrm>
            <a:off x="3793505" y="1672254"/>
            <a:ext cx="365097" cy="1013357"/>
          </a:xfrm>
          <a:prstGeom prst="bentConnector3">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Elbow Connector 27"/>
          <p:cNvCxnSpPr>
            <a:stCxn id="15" idx="3"/>
            <a:endCxn id="17" idx="1"/>
          </p:cNvCxnSpPr>
          <p:nvPr/>
        </p:nvCxnSpPr>
        <p:spPr>
          <a:xfrm flipV="1">
            <a:off x="3793505" y="2685611"/>
            <a:ext cx="365097" cy="1271535"/>
          </a:xfrm>
          <a:prstGeom prst="bentConnector3">
            <a:avLst>
              <a:gd name="adj1" fmla="val 50000"/>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Elbow Connector 30"/>
          <p:cNvCxnSpPr>
            <a:stCxn id="14" idx="3"/>
            <a:endCxn id="17" idx="1"/>
          </p:cNvCxnSpPr>
          <p:nvPr/>
        </p:nvCxnSpPr>
        <p:spPr>
          <a:xfrm flipV="1">
            <a:off x="3793505" y="2685611"/>
            <a:ext cx="365097" cy="369332"/>
          </a:xfrm>
          <a:prstGeom prst="bentConnector3">
            <a:avLst>
              <a:gd name="adj1" fmla="val 50000"/>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1190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Testbed</a:t>
            </a:r>
            <a:br>
              <a:rPr lang="en-US" dirty="0"/>
            </a:br>
            <a:r>
              <a:rPr lang="en-US" b="0" dirty="0"/>
              <a:t>Algorithm</a:t>
            </a:r>
          </a:p>
        </p:txBody>
      </p:sp>
      <p:sp>
        <p:nvSpPr>
          <p:cNvPr id="16" name="Rectangle 15"/>
          <p:cNvSpPr/>
          <p:nvPr/>
        </p:nvSpPr>
        <p:spPr>
          <a:xfrm>
            <a:off x="876898" y="1391189"/>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Select window </a:t>
            </a:r>
            <a:br>
              <a:rPr lang="en-US" sz="800" dirty="0">
                <a:solidFill>
                  <a:schemeClr val="tx1"/>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[t-w, t]</a:t>
            </a:r>
          </a:p>
        </p:txBody>
      </p:sp>
      <p:sp>
        <p:nvSpPr>
          <p:cNvPr id="7" name="Flowchart: Decision 6"/>
          <p:cNvSpPr/>
          <p:nvPr/>
        </p:nvSpPr>
        <p:spPr>
          <a:xfrm>
            <a:off x="876898" y="1903426"/>
            <a:ext cx="1080000" cy="545227"/>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latin typeface="Arial" panose="020B0604020202020204" pitchFamily="34" charset="0"/>
                <a:cs typeface="Arial" panose="020B0604020202020204" pitchFamily="34" charset="0"/>
              </a:rPr>
              <a:t>For each VM</a:t>
            </a:r>
          </a:p>
        </p:txBody>
      </p:sp>
      <p:sp>
        <p:nvSpPr>
          <p:cNvPr id="18" name="Rectangle 17"/>
          <p:cNvSpPr/>
          <p:nvPr/>
        </p:nvSpPr>
        <p:spPr>
          <a:xfrm>
            <a:off x="876898" y="2623365"/>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Arial" panose="020B0604020202020204" pitchFamily="34" charset="0"/>
                <a:cs typeface="Arial" panose="020B0604020202020204" pitchFamily="34" charset="0"/>
              </a:rPr>
              <a:t>Detect change point</a:t>
            </a:r>
            <a:endParaRPr lang="en-US" sz="800" dirty="0">
              <a:solidFill>
                <a:schemeClr val="tx1"/>
              </a:solidFill>
              <a:latin typeface="Arial" panose="020B0604020202020204" pitchFamily="34" charset="0"/>
              <a:cs typeface="Arial" panose="020B0604020202020204" pitchFamily="34" charset="0"/>
            </a:endParaRPr>
          </a:p>
        </p:txBody>
      </p:sp>
      <p:sp>
        <p:nvSpPr>
          <p:cNvPr id="19" name="Flowchart: Decision 18"/>
          <p:cNvSpPr/>
          <p:nvPr/>
        </p:nvSpPr>
        <p:spPr>
          <a:xfrm>
            <a:off x="876898" y="3037927"/>
            <a:ext cx="1080000" cy="545227"/>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latin typeface="Arial" panose="020B0604020202020204" pitchFamily="34" charset="0"/>
                <a:cs typeface="Arial" panose="020B0604020202020204" pitchFamily="34" charset="0"/>
              </a:rPr>
              <a:t>Has change point?</a:t>
            </a:r>
          </a:p>
        </p:txBody>
      </p:sp>
      <p:sp>
        <p:nvSpPr>
          <p:cNvPr id="20" name="Rectangle 19"/>
          <p:cNvSpPr/>
          <p:nvPr/>
        </p:nvSpPr>
        <p:spPr>
          <a:xfrm>
            <a:off x="876898" y="3757866"/>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Arial" panose="020B0604020202020204" pitchFamily="34" charset="0"/>
                <a:cs typeface="Arial" panose="020B0604020202020204" pitchFamily="34" charset="0"/>
              </a:rPr>
              <a:t>Store change point  in the list</a:t>
            </a:r>
            <a:endParaRPr lang="en-US" sz="800" dirty="0">
              <a:solidFill>
                <a:schemeClr val="tx1"/>
              </a:solidFill>
              <a:latin typeface="Arial" panose="020B0604020202020204" pitchFamily="34" charset="0"/>
              <a:cs typeface="Arial" panose="020B0604020202020204" pitchFamily="34" charset="0"/>
            </a:endParaRPr>
          </a:p>
        </p:txBody>
      </p:sp>
      <p:sp>
        <p:nvSpPr>
          <p:cNvPr id="21" name="Rectangle 20"/>
          <p:cNvSpPr/>
          <p:nvPr/>
        </p:nvSpPr>
        <p:spPr>
          <a:xfrm>
            <a:off x="2694758" y="3043353"/>
            <a:ext cx="1080000" cy="28800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latin typeface="Arial" panose="020B0604020202020204" pitchFamily="34" charset="0"/>
                <a:cs typeface="Arial" panose="020B0604020202020204" pitchFamily="34" charset="0"/>
              </a:rPr>
              <a:t>Intersect change points</a:t>
            </a:r>
            <a:endParaRPr lang="en-US" sz="800" dirty="0">
              <a:solidFill>
                <a:schemeClr val="tx1"/>
              </a:solidFill>
              <a:latin typeface="Arial" panose="020B0604020202020204" pitchFamily="34" charset="0"/>
              <a:cs typeface="Arial" panose="020B0604020202020204" pitchFamily="34" charset="0"/>
            </a:endParaRPr>
          </a:p>
        </p:txBody>
      </p:sp>
      <p:sp>
        <p:nvSpPr>
          <p:cNvPr id="22" name="Flowchart: Decision 21"/>
          <p:cNvSpPr/>
          <p:nvPr/>
        </p:nvSpPr>
        <p:spPr>
          <a:xfrm>
            <a:off x="2694758" y="3485252"/>
            <a:ext cx="1080000" cy="545227"/>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solidFill>
                  <a:schemeClr val="tx1"/>
                </a:solidFill>
                <a:latin typeface="Arial" panose="020B0604020202020204" pitchFamily="34" charset="0"/>
                <a:cs typeface="Arial" panose="020B0604020202020204" pitchFamily="34" charset="0"/>
              </a:rPr>
              <a:t>Has intersection?</a:t>
            </a:r>
          </a:p>
        </p:txBody>
      </p:sp>
      <p:cxnSp>
        <p:nvCxnSpPr>
          <p:cNvPr id="9" name="Straight Arrow Connector 8"/>
          <p:cNvCxnSpPr>
            <a:stCxn id="16" idx="2"/>
            <a:endCxn id="7" idx="0"/>
          </p:cNvCxnSpPr>
          <p:nvPr/>
        </p:nvCxnSpPr>
        <p:spPr>
          <a:xfrm>
            <a:off x="1416898" y="1679189"/>
            <a:ext cx="0" cy="224237"/>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7" idx="2"/>
            <a:endCxn id="18" idx="0"/>
          </p:cNvCxnSpPr>
          <p:nvPr/>
        </p:nvCxnSpPr>
        <p:spPr>
          <a:xfrm>
            <a:off x="1416898" y="2448653"/>
            <a:ext cx="0" cy="17471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8" idx="2"/>
            <a:endCxn id="19" idx="0"/>
          </p:cNvCxnSpPr>
          <p:nvPr/>
        </p:nvCxnSpPr>
        <p:spPr>
          <a:xfrm>
            <a:off x="1416898" y="2911365"/>
            <a:ext cx="0" cy="12656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2"/>
            <a:endCxn id="20" idx="0"/>
          </p:cNvCxnSpPr>
          <p:nvPr/>
        </p:nvCxnSpPr>
        <p:spPr>
          <a:xfrm>
            <a:off x="1416898" y="3583154"/>
            <a:ext cx="0" cy="17471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21" idx="2"/>
            <a:endCxn id="22" idx="0"/>
          </p:cNvCxnSpPr>
          <p:nvPr/>
        </p:nvCxnSpPr>
        <p:spPr>
          <a:xfrm>
            <a:off x="3234758" y="3331353"/>
            <a:ext cx="0" cy="153899"/>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Elbow Connector 31"/>
          <p:cNvCxnSpPr>
            <a:stCxn id="20" idx="2"/>
            <a:endCxn id="7" idx="1"/>
          </p:cNvCxnSpPr>
          <p:nvPr/>
        </p:nvCxnSpPr>
        <p:spPr>
          <a:xfrm rot="5400000" flipH="1">
            <a:off x="211985" y="2840953"/>
            <a:ext cx="1869826" cy="540000"/>
          </a:xfrm>
          <a:prstGeom prst="bentConnector4">
            <a:avLst>
              <a:gd name="adj1" fmla="val -12226"/>
              <a:gd name="adj2" fmla="val 142333"/>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a:stCxn id="7" idx="3"/>
            <a:endCxn id="21" idx="0"/>
          </p:cNvCxnSpPr>
          <p:nvPr/>
        </p:nvCxnSpPr>
        <p:spPr>
          <a:xfrm>
            <a:off x="1956898" y="2176040"/>
            <a:ext cx="1277860" cy="867313"/>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23" idx="2"/>
          </p:cNvCxnSpPr>
          <p:nvPr/>
        </p:nvCxnSpPr>
        <p:spPr>
          <a:xfrm flipH="1">
            <a:off x="1416898" y="1142764"/>
            <a:ext cx="1" cy="24842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876898" y="804210"/>
            <a:ext cx="1080001" cy="33855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Input: one time-series per VM</a:t>
            </a:r>
          </a:p>
        </p:txBody>
      </p:sp>
      <p:cxnSp>
        <p:nvCxnSpPr>
          <p:cNvPr id="24" name="Straight Arrow Connector 23"/>
          <p:cNvCxnSpPr/>
          <p:nvPr/>
        </p:nvCxnSpPr>
        <p:spPr>
          <a:xfrm>
            <a:off x="3234758" y="4030479"/>
            <a:ext cx="0" cy="218875"/>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2694758" y="4236745"/>
            <a:ext cx="1080000"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No anomaly</a:t>
            </a:r>
          </a:p>
        </p:txBody>
      </p:sp>
      <p:sp>
        <p:nvSpPr>
          <p:cNvPr id="29" name="TextBox 28"/>
          <p:cNvSpPr txBox="1"/>
          <p:nvPr/>
        </p:nvSpPr>
        <p:spPr>
          <a:xfrm>
            <a:off x="3972582" y="4243055"/>
            <a:ext cx="1080000"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Anomaly reported</a:t>
            </a:r>
          </a:p>
        </p:txBody>
      </p:sp>
      <p:cxnSp>
        <p:nvCxnSpPr>
          <p:cNvPr id="30" name="Elbow Connector 29"/>
          <p:cNvCxnSpPr>
            <a:stCxn id="22" idx="3"/>
            <a:endCxn id="29" idx="0"/>
          </p:cNvCxnSpPr>
          <p:nvPr/>
        </p:nvCxnSpPr>
        <p:spPr>
          <a:xfrm>
            <a:off x="3774758" y="3757866"/>
            <a:ext cx="737824" cy="485189"/>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Elbow Connector 34"/>
          <p:cNvCxnSpPr>
            <a:stCxn id="19" idx="3"/>
            <a:endCxn id="27" idx="1"/>
          </p:cNvCxnSpPr>
          <p:nvPr/>
        </p:nvCxnSpPr>
        <p:spPr>
          <a:xfrm>
            <a:off x="1956898" y="3310541"/>
            <a:ext cx="737860" cy="1033926"/>
          </a:xfrm>
          <a:prstGeom prst="bentConnector3">
            <a:avLst>
              <a:gd name="adj1" fmla="val 50000"/>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1396006" y="3542421"/>
            <a:ext cx="290892"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Y</a:t>
            </a:r>
          </a:p>
        </p:txBody>
      </p:sp>
      <p:sp>
        <p:nvSpPr>
          <p:cNvPr id="39" name="TextBox 38"/>
          <p:cNvSpPr txBox="1"/>
          <p:nvPr/>
        </p:nvSpPr>
        <p:spPr>
          <a:xfrm>
            <a:off x="4023865" y="3562788"/>
            <a:ext cx="290892"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Y</a:t>
            </a:r>
          </a:p>
        </p:txBody>
      </p:sp>
      <p:sp>
        <p:nvSpPr>
          <p:cNvPr id="40" name="TextBox 39"/>
          <p:cNvSpPr txBox="1"/>
          <p:nvPr/>
        </p:nvSpPr>
        <p:spPr>
          <a:xfrm>
            <a:off x="1895138" y="3110343"/>
            <a:ext cx="290892"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N</a:t>
            </a:r>
          </a:p>
        </p:txBody>
      </p:sp>
      <p:sp>
        <p:nvSpPr>
          <p:cNvPr id="41" name="TextBox 40"/>
          <p:cNvSpPr txBox="1"/>
          <p:nvPr/>
        </p:nvSpPr>
        <p:spPr>
          <a:xfrm>
            <a:off x="1936005" y="1958705"/>
            <a:ext cx="71260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Done</a:t>
            </a:r>
          </a:p>
        </p:txBody>
      </p:sp>
      <p:sp>
        <p:nvSpPr>
          <p:cNvPr id="42" name="TextBox 41"/>
          <p:cNvSpPr txBox="1"/>
          <p:nvPr/>
        </p:nvSpPr>
        <p:spPr>
          <a:xfrm>
            <a:off x="5410726" y="785383"/>
            <a:ext cx="3337987" cy="2277547"/>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Input:</a:t>
            </a:r>
          </a:p>
          <a:p>
            <a:endParaRPr lang="en-US" sz="900" b="1"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Set of time-series – one per VM</a:t>
            </a:r>
          </a:p>
          <a:p>
            <a:endParaRPr lang="en-US" sz="8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endParaRPr lang="en-US" sz="900" b="1" dirty="0">
              <a:latin typeface="Arial" panose="020B0604020202020204" pitchFamily="34" charset="0"/>
              <a:cs typeface="Arial" panose="020B0604020202020204" pitchFamily="34" charset="0"/>
            </a:endParaRPr>
          </a:p>
          <a:p>
            <a:endParaRPr lang="en-US" sz="900" b="1"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Algorithm parameters:</a:t>
            </a:r>
          </a:p>
          <a:p>
            <a:endParaRPr lang="en-US" sz="900" b="1"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i="1" dirty="0">
                <a:latin typeface="Arial" panose="020B0604020202020204" pitchFamily="34" charset="0"/>
                <a:cs typeface="Arial" panose="020B0604020202020204" pitchFamily="34" charset="0"/>
              </a:rPr>
              <a:t>Window size </a:t>
            </a:r>
            <a:r>
              <a:rPr lang="en-US" sz="800" dirty="0">
                <a:latin typeface="Arial" panose="020B0604020202020204" pitchFamily="34" charset="0"/>
                <a:cs typeface="Arial" panose="020B0604020202020204" pitchFamily="34" charset="0"/>
              </a:rPr>
              <a:t>– number of points to take into account for change point detection</a:t>
            </a:r>
          </a:p>
          <a:p>
            <a:pPr marL="171450" indent="-171450">
              <a:buClr>
                <a:srgbClr val="C00000"/>
              </a:buClr>
              <a:buFont typeface="Arial" panose="020B0604020202020204" pitchFamily="34" charset="0"/>
              <a:buChar char="•"/>
            </a:pPr>
            <a:r>
              <a:rPr lang="en-US" sz="800" i="1" dirty="0">
                <a:latin typeface="Arial" panose="020B0604020202020204" pitchFamily="34" charset="0"/>
                <a:cs typeface="Arial" panose="020B0604020202020204" pitchFamily="34" charset="0"/>
              </a:rPr>
              <a:t>Change threshold</a:t>
            </a:r>
            <a:r>
              <a:rPr lang="en-US" sz="800" dirty="0">
                <a:latin typeface="Arial" panose="020B0604020202020204" pitchFamily="34" charset="0"/>
                <a:cs typeface="Arial" panose="020B0604020202020204" pitchFamily="34" charset="0"/>
              </a:rPr>
              <a:t> – how sensitive change point detection to feature variation</a:t>
            </a:r>
          </a:p>
          <a:p>
            <a:pPr marL="171450" indent="-171450">
              <a:buClr>
                <a:srgbClr val="C00000"/>
              </a:buClr>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a:buClr>
                <a:srgbClr val="C00000"/>
              </a:buClr>
            </a:pPr>
            <a:r>
              <a:rPr lang="en-US" sz="900" b="1" dirty="0">
                <a:latin typeface="Arial" panose="020B0604020202020204" pitchFamily="34" charset="0"/>
                <a:cs typeface="Arial" panose="020B0604020202020204" pitchFamily="34" charset="0"/>
              </a:rPr>
              <a:t>Output:</a:t>
            </a:r>
          </a:p>
          <a:p>
            <a:pPr>
              <a:buClr>
                <a:srgbClr val="C00000"/>
              </a:buClr>
            </a:pPr>
            <a:endParaRPr lang="en-US" sz="800"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True, if there is an anomaly in time t</a:t>
            </a:r>
          </a:p>
        </p:txBody>
      </p:sp>
      <p:pic>
        <p:nvPicPr>
          <p:cNvPr id="3" name="Picture 2"/>
          <p:cNvPicPr>
            <a:picLocks noChangeAspect="1"/>
          </p:cNvPicPr>
          <p:nvPr/>
        </p:nvPicPr>
        <p:blipFill>
          <a:blip r:embed="rId2"/>
          <a:stretch>
            <a:fillRect/>
          </a:stretch>
        </p:blipFill>
        <p:spPr>
          <a:xfrm>
            <a:off x="5701389" y="1272457"/>
            <a:ext cx="1743140" cy="314259"/>
          </a:xfrm>
          <a:prstGeom prst="rect">
            <a:avLst/>
          </a:prstGeom>
          <a:ln>
            <a:solidFill>
              <a:schemeClr val="bg1">
                <a:lumMod val="75000"/>
              </a:schemeClr>
            </a:solidFill>
          </a:ln>
        </p:spPr>
      </p:pic>
    </p:spTree>
    <p:extLst>
      <p:ext uri="{BB962C8B-B14F-4D97-AF65-F5344CB8AC3E}">
        <p14:creationId xmlns:p14="http://schemas.microsoft.com/office/powerpoint/2010/main" val="25167478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solidFill>
                  <a:schemeClr val="tx2"/>
                </a:solidFill>
              </a:rPr>
              <a:t>Indirect Hypervisor </a:t>
            </a:r>
            <a:r>
              <a:rPr lang="en-US">
                <a:solidFill>
                  <a:schemeClr val="tx2"/>
                </a:solidFill>
              </a:rPr>
              <a:t>Anomaly Detection</a:t>
            </a:r>
            <a:br>
              <a:rPr lang="en-US" sz="1400" dirty="0">
                <a:solidFill>
                  <a:schemeClr val="tx2"/>
                </a:solidFill>
              </a:rPr>
            </a:br>
            <a:r>
              <a:rPr lang="en-US" sz="1400" b="0" dirty="0">
                <a:solidFill>
                  <a:schemeClr val="tx2"/>
                </a:solidFill>
              </a:rPr>
              <a:t>Detecting Faulty Hypervisors using VMs Metrics</a:t>
            </a:r>
            <a:endParaRPr lang="en-US" sz="1400" dirty="0"/>
          </a:p>
        </p:txBody>
      </p:sp>
      <p:sp>
        <p:nvSpPr>
          <p:cNvPr id="10" name="Rectangle 9"/>
          <p:cNvSpPr/>
          <p:nvPr/>
        </p:nvSpPr>
        <p:spPr>
          <a:xfrm>
            <a:off x="297966" y="2133225"/>
            <a:ext cx="2425972" cy="487313"/>
          </a:xfrm>
          <a:prstGeom prst="rect">
            <a:avLst/>
          </a:prstGeom>
        </p:spPr>
        <p:txBody>
          <a:bodyPr wrap="square">
            <a:spAutoFit/>
          </a:bodyPr>
          <a:lstStyle/>
          <a:p>
            <a:r>
              <a:rPr lang="en-US" sz="800" b="1" dirty="0">
                <a:latin typeface="Arial" panose="020B0604020202020204" pitchFamily="34" charset="0"/>
                <a:ea typeface="Arial" charset="0"/>
                <a:cs typeface="Arial" panose="020B0604020202020204" pitchFamily="34" charset="0"/>
              </a:rPr>
              <a:t>Problem</a:t>
            </a:r>
          </a:p>
          <a:p>
            <a:pPr marL="115888" indent="-115888">
              <a:spcBef>
                <a:spcPts val="200"/>
              </a:spcBef>
              <a:buClr>
                <a:srgbClr val="236B9E"/>
              </a:buClr>
              <a:buFont typeface="Wingdings" panose="05000000000000000000" pitchFamily="2" charset="2"/>
              <a:buChar char="§"/>
            </a:pPr>
            <a:r>
              <a:rPr lang="en-US" sz="800" dirty="0">
                <a:latin typeface="Arial" panose="020B0604020202020204" pitchFamily="34" charset="0"/>
                <a:ea typeface="Arial" charset="0"/>
                <a:cs typeface="Arial" panose="020B0604020202020204" pitchFamily="34" charset="0"/>
              </a:rPr>
              <a:t>Hypervisors do not have effective methods to determine their health </a:t>
            </a:r>
          </a:p>
        </p:txBody>
      </p:sp>
      <p:sp>
        <p:nvSpPr>
          <p:cNvPr id="11" name="Rectangle 10"/>
          <p:cNvSpPr/>
          <p:nvPr/>
        </p:nvSpPr>
        <p:spPr>
          <a:xfrm>
            <a:off x="299122" y="798798"/>
            <a:ext cx="2497880" cy="369332"/>
          </a:xfrm>
          <a:prstGeom prst="rect">
            <a:avLst/>
          </a:prstGeom>
        </p:spPr>
        <p:txBody>
          <a:bodyPr wrap="square">
            <a:spAutoFit/>
          </a:bodyPr>
          <a:lstStyle/>
          <a:p>
            <a:r>
              <a:rPr lang="en-US" sz="900" b="1" dirty="0">
                <a:solidFill>
                  <a:srgbClr val="000000"/>
                </a:solidFill>
                <a:latin typeface="Arial" panose="020B0604020202020204" pitchFamily="34" charset="0"/>
                <a:ea typeface="Arial" charset="0"/>
                <a:cs typeface="Arial" panose="020B0604020202020204" pitchFamily="34" charset="0"/>
              </a:rPr>
              <a:t>Virtualization failures affect VMs but cannot be observed directly</a:t>
            </a:r>
          </a:p>
        </p:txBody>
      </p:sp>
      <p:sp>
        <p:nvSpPr>
          <p:cNvPr id="12" name="Rectangle 18"/>
          <p:cNvSpPr>
            <a:spLocks noChangeArrowheads="1"/>
          </p:cNvSpPr>
          <p:nvPr/>
        </p:nvSpPr>
        <p:spPr bwMode="auto">
          <a:xfrm>
            <a:off x="293717" y="2950127"/>
            <a:ext cx="251598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34290">
            <a:spAutoFit/>
          </a:bodyPr>
          <a:lstStyle>
            <a:lvl1pPr eaLnBrk="0" hangingPunct="0">
              <a:defRPr>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lnSpc>
                <a:spcPct val="90000"/>
              </a:lnSpc>
              <a:spcBef>
                <a:spcPct val="40000"/>
              </a:spcBef>
            </a:pPr>
            <a:r>
              <a:rPr lang="en-US" altLang="en-US" sz="900" b="1" dirty="0">
                <a:solidFill>
                  <a:srgbClr val="000000"/>
                </a:solidFill>
                <a:latin typeface="Arial" panose="020B0604020202020204" pitchFamily="34" charset="0"/>
                <a:cs typeface="Arial" panose="020B0604020202020204" pitchFamily="34" charset="0"/>
              </a:rPr>
              <a:t>Indirect approach to detect hypervisor failures by monitoring VMs</a:t>
            </a:r>
          </a:p>
        </p:txBody>
      </p:sp>
      <p:sp>
        <p:nvSpPr>
          <p:cNvPr id="13" name="Rectangle 12"/>
          <p:cNvSpPr/>
          <p:nvPr/>
        </p:nvSpPr>
        <p:spPr>
          <a:xfrm>
            <a:off x="288175" y="4502798"/>
            <a:ext cx="2532610" cy="410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15888" indent="-115888" fontAlgn="auto">
              <a:lnSpc>
                <a:spcPct val="90000"/>
              </a:lnSpc>
              <a:spcBef>
                <a:spcPct val="35000"/>
              </a:spcBef>
              <a:spcAft>
                <a:spcPts val="0"/>
              </a:spcAft>
              <a:buClr>
                <a:srgbClr val="236B9E"/>
              </a:buClr>
              <a:buFont typeface="Wingdings" panose="05000000000000000000" pitchFamily="2" charset="2"/>
              <a:buChar char="§"/>
              <a:defRPr/>
            </a:pPr>
            <a:r>
              <a:rPr lang="en-US" sz="788" b="1" dirty="0">
                <a:solidFill>
                  <a:srgbClr val="000000"/>
                </a:solidFill>
                <a:latin typeface="Arial" charset="0"/>
                <a:cs typeface="Arial" charset="0"/>
              </a:rPr>
              <a:t>Insight</a:t>
            </a:r>
            <a:r>
              <a:rPr lang="en-US" sz="788" dirty="0">
                <a:solidFill>
                  <a:srgbClr val="000000"/>
                </a:solidFill>
                <a:latin typeface="Arial" charset="0"/>
                <a:cs typeface="Arial" charset="0"/>
              </a:rPr>
              <a:t>. Resource saturation of VMs suddenly changes, within a window w, when an hypervisor is malfunctioning</a:t>
            </a:r>
          </a:p>
        </p:txBody>
      </p:sp>
      <p:sp>
        <p:nvSpPr>
          <p:cNvPr id="14" name="Rectangle 13"/>
          <p:cNvSpPr/>
          <p:nvPr/>
        </p:nvSpPr>
        <p:spPr>
          <a:xfrm>
            <a:off x="2896064" y="4643005"/>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750" b="1" dirty="0">
                <a:solidFill>
                  <a:srgbClr val="000000"/>
                </a:solidFill>
                <a:latin typeface="Arial" pitchFamily="34" charset="0"/>
                <a:cs typeface="Arial" pitchFamily="34" charset="0"/>
              </a:rPr>
              <a:t>TRL 5. </a:t>
            </a:r>
            <a:r>
              <a:rPr lang="en-US" sz="750" i="1" dirty="0">
                <a:solidFill>
                  <a:srgbClr val="000000"/>
                </a:solidFill>
                <a:latin typeface="Arial" pitchFamily="34" charset="0"/>
                <a:cs typeface="Arial" pitchFamily="34" charset="0"/>
              </a:rPr>
              <a:t>Basic technological components are integrated with realistic supporting elements so it can be evaluated in test environment </a:t>
            </a:r>
          </a:p>
        </p:txBody>
      </p:sp>
      <p:sp>
        <p:nvSpPr>
          <p:cNvPr id="15" name="Rectangle 8"/>
          <p:cNvSpPr>
            <a:spLocks noChangeArrowheads="1"/>
          </p:cNvSpPr>
          <p:nvPr/>
        </p:nvSpPr>
        <p:spPr bwMode="auto">
          <a:xfrm>
            <a:off x="2999445" y="893446"/>
            <a:ext cx="3183511" cy="716350"/>
          </a:xfrm>
          <a:prstGeom prst="rect">
            <a:avLst/>
          </a:prstGeom>
          <a:noFill/>
          <a:ln>
            <a:noFill/>
          </a:ln>
          <a:effectLst/>
        </p:spPr>
        <p:txBody>
          <a:bodyPr wrap="square" lIns="0" tIns="0" rIns="0" bIns="0">
            <a:spAutoFit/>
          </a:bodyPr>
          <a:lstStyle/>
          <a:p>
            <a:pPr fontAlgn="auto">
              <a:lnSpc>
                <a:spcPct val="90000"/>
              </a:lnSpc>
              <a:spcBef>
                <a:spcPct val="35000"/>
              </a:spcBef>
              <a:spcAft>
                <a:spcPts val="0"/>
              </a:spcAft>
              <a:defRPr/>
            </a:pPr>
            <a:r>
              <a:rPr lang="en-US" sz="900" b="1" dirty="0">
                <a:solidFill>
                  <a:srgbClr val="004982"/>
                </a:solidFill>
                <a:latin typeface="Arial" pitchFamily="34" charset="0"/>
                <a:ea typeface="+mn-ea"/>
                <a:cs typeface="Arial" pitchFamily="34" charset="0"/>
              </a:rPr>
              <a:t>MAIN ACHIEVEMENT</a:t>
            </a:r>
          </a:p>
          <a:p>
            <a:pPr fontAlgn="auto">
              <a:lnSpc>
                <a:spcPct val="90000"/>
              </a:lnSpc>
              <a:spcBef>
                <a:spcPct val="35000"/>
              </a:spcBef>
              <a:spcAft>
                <a:spcPts val="0"/>
              </a:spcAft>
              <a:defRPr/>
            </a:pPr>
            <a:r>
              <a:rPr lang="en-US" sz="900" b="1" dirty="0">
                <a:solidFill>
                  <a:srgbClr val="000000"/>
                </a:solidFill>
                <a:latin typeface="Arial" charset="0"/>
                <a:ea typeface="+mn-ea"/>
              </a:rPr>
              <a:t>HAD algorithm – quorum change-point detection</a:t>
            </a:r>
          </a:p>
          <a:p>
            <a:pPr marL="171450" indent="-85725" fontAlgn="auto">
              <a:lnSpc>
                <a:spcPct val="90000"/>
              </a:lnSpc>
              <a:spcBef>
                <a:spcPct val="35000"/>
              </a:spcBef>
              <a:spcAft>
                <a:spcPts val="0"/>
              </a:spcAft>
              <a:buClr>
                <a:srgbClr val="236B9E"/>
              </a:buClr>
              <a:buFont typeface="Wingdings" panose="05000000000000000000" pitchFamily="2" charset="2"/>
              <a:buChar char="§"/>
              <a:defRPr/>
            </a:pPr>
            <a:r>
              <a:rPr lang="en-US" sz="800" dirty="0">
                <a:solidFill>
                  <a:srgbClr val="000000"/>
                </a:solidFill>
                <a:latin typeface="Arial" charset="0"/>
                <a:ea typeface="+mn-ea"/>
              </a:rPr>
              <a:t>Analyzes individual time-series, and uses change points and voting to decide whether there is an hypervisor malfunction</a:t>
            </a:r>
          </a:p>
          <a:p>
            <a:pPr marL="171450" indent="-85725" fontAlgn="auto">
              <a:lnSpc>
                <a:spcPct val="90000"/>
              </a:lnSpc>
              <a:spcBef>
                <a:spcPct val="35000"/>
              </a:spcBef>
              <a:spcAft>
                <a:spcPts val="0"/>
              </a:spcAft>
              <a:buClr>
                <a:srgbClr val="236B9E"/>
              </a:buClr>
              <a:buFont typeface="Wingdings" panose="05000000000000000000" pitchFamily="2" charset="2"/>
              <a:buChar char="§"/>
              <a:defRPr/>
            </a:pPr>
            <a:r>
              <a:rPr lang="en-US" sz="800" dirty="0">
                <a:solidFill>
                  <a:srgbClr val="000000"/>
                </a:solidFill>
                <a:latin typeface="Arial" charset="0"/>
                <a:ea typeface="+mn-ea"/>
              </a:rPr>
              <a:t>Key results: </a:t>
            </a:r>
            <a:r>
              <a:rPr lang="en-US" sz="800" b="1" dirty="0">
                <a:solidFill>
                  <a:srgbClr val="000000"/>
                </a:solidFill>
                <a:latin typeface="Arial" charset="0"/>
                <a:ea typeface="+mn-ea"/>
              </a:rPr>
              <a:t>F1 score 72%</a:t>
            </a:r>
            <a:r>
              <a:rPr lang="en-US" sz="800" dirty="0">
                <a:solidFill>
                  <a:srgbClr val="000000"/>
                </a:solidFill>
                <a:latin typeface="Arial" charset="0"/>
                <a:ea typeface="+mn-ea"/>
              </a:rPr>
              <a:t> (data from 2 VMs); </a:t>
            </a:r>
            <a:r>
              <a:rPr lang="en-US" sz="800" b="1" dirty="0">
                <a:solidFill>
                  <a:srgbClr val="000000"/>
                </a:solidFill>
                <a:latin typeface="Arial" charset="0"/>
                <a:ea typeface="+mn-ea"/>
              </a:rPr>
              <a:t>80+%</a:t>
            </a:r>
            <a:r>
              <a:rPr lang="en-US" sz="800" dirty="0">
                <a:solidFill>
                  <a:srgbClr val="000000"/>
                </a:solidFill>
                <a:latin typeface="Arial" charset="0"/>
                <a:ea typeface="+mn-ea"/>
              </a:rPr>
              <a:t> (3+ VMs)</a:t>
            </a:r>
          </a:p>
        </p:txBody>
      </p:sp>
      <p:sp>
        <p:nvSpPr>
          <p:cNvPr id="16" name="Rectangle 8"/>
          <p:cNvSpPr>
            <a:spLocks noChangeArrowheads="1"/>
          </p:cNvSpPr>
          <p:nvPr/>
        </p:nvSpPr>
        <p:spPr bwMode="auto">
          <a:xfrm>
            <a:off x="2999445" y="4176467"/>
            <a:ext cx="3190744" cy="389337"/>
          </a:xfrm>
          <a:prstGeom prst="rect">
            <a:avLst/>
          </a:prstGeom>
          <a:noFill/>
          <a:ln>
            <a:noFill/>
          </a:ln>
          <a:effectLst/>
        </p:spPr>
        <p:txBody>
          <a:bodyPr wrap="square" lIns="0" tIns="0" rIns="0" bIns="0">
            <a:spAutoFit/>
          </a:bodyPr>
          <a:lstStyle/>
          <a:p>
            <a:pPr marL="85725" indent="-85725" eaLnBrk="0" hangingPunct="0">
              <a:lnSpc>
                <a:spcPct val="90000"/>
              </a:lnSpc>
              <a:spcBef>
                <a:spcPct val="35000"/>
              </a:spcBef>
              <a:tabLst>
                <a:tab pos="89297" algn="l"/>
              </a:tabLst>
              <a:defRPr/>
            </a:pPr>
            <a:r>
              <a:rPr lang="en-US" sz="900" b="1" dirty="0">
                <a:solidFill>
                  <a:srgbClr val="004982"/>
                </a:solidFill>
                <a:latin typeface="Arial" pitchFamily="34" charset="0"/>
                <a:ea typeface="+mn-ea"/>
                <a:cs typeface="Arial" pitchFamily="34" charset="0"/>
              </a:rPr>
              <a:t>ASSUMPTIONS &amp; LIMITATIONS</a:t>
            </a:r>
          </a:p>
          <a:p>
            <a:pPr marL="171450" indent="-88900" eaLnBrk="0" hangingPunct="0">
              <a:lnSpc>
                <a:spcPct val="90000"/>
              </a:lnSpc>
              <a:spcBef>
                <a:spcPct val="35000"/>
              </a:spcBef>
              <a:buClr>
                <a:srgbClr val="236B9E"/>
              </a:buClr>
              <a:buFont typeface="Wingdings" panose="05000000000000000000" pitchFamily="2" charset="2"/>
              <a:buChar char="§"/>
              <a:defRPr/>
            </a:pPr>
            <a:r>
              <a:rPr lang="en-US" sz="800" dirty="0">
                <a:solidFill>
                  <a:srgbClr val="000000"/>
                </a:solidFill>
                <a:latin typeface="Arial" pitchFamily="34" charset="0"/>
                <a:ea typeface="+mn-ea"/>
                <a:cs typeface="Arial" pitchFamily="34" charset="0"/>
              </a:rPr>
              <a:t>Datasets used for evaluation were collected from simulation environment, synthetic data generator and public sources</a:t>
            </a:r>
          </a:p>
        </p:txBody>
      </p:sp>
      <p:sp>
        <p:nvSpPr>
          <p:cNvPr id="17" name="Rectangle 15"/>
          <p:cNvSpPr>
            <a:spLocks noChangeArrowheads="1"/>
          </p:cNvSpPr>
          <p:nvPr/>
        </p:nvSpPr>
        <p:spPr bwMode="auto">
          <a:xfrm>
            <a:off x="6459456" y="4589502"/>
            <a:ext cx="2439623" cy="249299"/>
          </a:xfrm>
          <a:prstGeom prst="rect">
            <a:avLst/>
          </a:prstGeom>
          <a:noFill/>
          <a:ln>
            <a:noFill/>
          </a:ln>
          <a:effectLst/>
        </p:spPr>
        <p:txBody>
          <a:bodyPr wrap="square" lIns="0" tIns="0" rIns="0" bIns="0" anchor="t">
            <a:spAutoFit/>
          </a:bodyPr>
          <a:lstStyle/>
          <a:p>
            <a:pPr fontAlgn="auto">
              <a:lnSpc>
                <a:spcPct val="90000"/>
              </a:lnSpc>
              <a:spcBef>
                <a:spcPct val="35000"/>
              </a:spcBef>
              <a:spcAft>
                <a:spcPts val="0"/>
              </a:spcAft>
              <a:tabLst>
                <a:tab pos="44054" algn="l"/>
              </a:tabLst>
              <a:defRPr/>
            </a:pPr>
            <a:r>
              <a:rPr kumimoji="1" lang="en-US" sz="600" dirty="0">
                <a:solidFill>
                  <a:srgbClr val="000000"/>
                </a:solidFill>
                <a:latin typeface="Arial" charset="0"/>
                <a:cs typeface="Arial" charset="0"/>
              </a:rPr>
              <a:t>IAD: Indirect Anomalous VMMs Detection in the Cloud-based Environment. Jindal, A.; et al.. AIOPS 2020 International Workshop on Artificial Intelligence for IT Operations, Springer, 2021</a:t>
            </a:r>
            <a:endParaRPr lang="en-US" sz="400" dirty="0">
              <a:solidFill>
                <a:srgbClr val="000000"/>
              </a:solidFill>
              <a:latin typeface="Arial" pitchFamily="34" charset="0"/>
              <a:ea typeface="+mn-ea"/>
              <a:cs typeface="Arial" pitchFamily="34" charset="0"/>
            </a:endParaRPr>
          </a:p>
        </p:txBody>
      </p:sp>
      <p:sp>
        <p:nvSpPr>
          <p:cNvPr id="18" name="Rectangle 17"/>
          <p:cNvSpPr/>
          <p:nvPr/>
        </p:nvSpPr>
        <p:spPr>
          <a:xfrm>
            <a:off x="6380708" y="840177"/>
            <a:ext cx="2482737" cy="481670"/>
          </a:xfrm>
          <a:prstGeom prst="rect">
            <a:avLst/>
          </a:prstGeom>
        </p:spPr>
        <p:txBody>
          <a:bodyPr wrap="square">
            <a:spAutoFit/>
          </a:bodyPr>
          <a:lstStyle/>
          <a:p>
            <a:pPr eaLnBrk="0" hangingPunct="0">
              <a:lnSpc>
                <a:spcPct val="90000"/>
              </a:lnSpc>
              <a:spcBef>
                <a:spcPct val="35000"/>
              </a:spcBef>
              <a:defRPr/>
            </a:pPr>
            <a:r>
              <a:rPr lang="en-US" sz="900" b="1" dirty="0">
                <a:solidFill>
                  <a:srgbClr val="000000"/>
                </a:solidFill>
                <a:latin typeface="Arial" pitchFamily="34" charset="0"/>
                <a:cs typeface="Arial" pitchFamily="34" charset="0"/>
              </a:rPr>
              <a:t>Predictive Maintenance for Hypervisors</a:t>
            </a:r>
          </a:p>
          <a:p>
            <a:pPr eaLnBrk="0" hangingPunct="0">
              <a:lnSpc>
                <a:spcPct val="90000"/>
              </a:lnSpc>
              <a:spcBef>
                <a:spcPct val="35000"/>
              </a:spcBef>
              <a:defRPr/>
            </a:pPr>
            <a:r>
              <a:rPr lang="en-US" sz="800" dirty="0">
                <a:solidFill>
                  <a:srgbClr val="000000"/>
                </a:solidFill>
                <a:latin typeface="Arial" charset="0"/>
              </a:rPr>
              <a:t>Migrate customers’ VMs before hypervisors completely fail</a:t>
            </a:r>
            <a:endParaRPr kumimoji="1" lang="en-US" sz="800" dirty="0">
              <a:solidFill>
                <a:srgbClr val="000000"/>
              </a:solidFill>
              <a:latin typeface="Arial" pitchFamily="34" charset="0"/>
              <a:cs typeface="Arial" pitchFamily="34" charset="0"/>
            </a:endParaRPr>
          </a:p>
        </p:txBody>
      </p:sp>
      <p:sp>
        <p:nvSpPr>
          <p:cNvPr id="20" name="Rectangle 19"/>
          <p:cNvSpPr/>
          <p:nvPr/>
        </p:nvSpPr>
        <p:spPr>
          <a:xfrm>
            <a:off x="2904261" y="1920611"/>
            <a:ext cx="3340677" cy="230832"/>
          </a:xfrm>
          <a:prstGeom prst="rect">
            <a:avLst/>
          </a:prstGeom>
        </p:spPr>
        <p:txBody>
          <a:bodyPr wrap="square">
            <a:spAutoFit/>
          </a:bodyPr>
          <a:lstStyle/>
          <a:p>
            <a:pPr fontAlgn="auto">
              <a:lnSpc>
                <a:spcPct val="90000"/>
              </a:lnSpc>
              <a:spcBef>
                <a:spcPct val="35000"/>
              </a:spcBef>
              <a:spcAft>
                <a:spcPts val="0"/>
              </a:spcAft>
              <a:defRPr/>
            </a:pPr>
            <a:r>
              <a:rPr lang="en-US" sz="1000" b="1" dirty="0">
                <a:solidFill>
                  <a:srgbClr val="004982"/>
                </a:solidFill>
                <a:latin typeface="Arial" pitchFamily="34" charset="0"/>
                <a:cs typeface="Arial" pitchFamily="34" charset="0"/>
              </a:rPr>
              <a:t>HOW IT WORKS</a:t>
            </a:r>
          </a:p>
        </p:txBody>
      </p:sp>
      <p:sp>
        <p:nvSpPr>
          <p:cNvPr id="21" name="Rectangle 20"/>
          <p:cNvSpPr/>
          <p:nvPr/>
        </p:nvSpPr>
        <p:spPr>
          <a:xfrm>
            <a:off x="6370026" y="2162739"/>
            <a:ext cx="2482737" cy="467820"/>
          </a:xfrm>
          <a:prstGeom prst="rect">
            <a:avLst/>
          </a:prstGeom>
        </p:spPr>
        <p:txBody>
          <a:bodyPr wrap="square">
            <a:spAutoFit/>
          </a:bodyPr>
          <a:lstStyle/>
          <a:p>
            <a:pPr eaLnBrk="0" hangingPunct="0">
              <a:lnSpc>
                <a:spcPct val="90000"/>
              </a:lnSpc>
              <a:spcBef>
                <a:spcPct val="35000"/>
              </a:spcBef>
              <a:buClr>
                <a:srgbClr val="236B9E"/>
              </a:buClr>
              <a:defRPr/>
            </a:pPr>
            <a:r>
              <a:rPr lang="en-US" sz="800" b="1" dirty="0">
                <a:solidFill>
                  <a:srgbClr val="000000"/>
                </a:solidFill>
                <a:latin typeface="Arial" charset="0"/>
              </a:rPr>
              <a:t>Benefits </a:t>
            </a:r>
          </a:p>
          <a:p>
            <a:pPr marL="114300" indent="-114300" eaLnBrk="0" hangingPunct="0">
              <a:lnSpc>
                <a:spcPct val="90000"/>
              </a:lnSpc>
              <a:spcBef>
                <a:spcPct val="35000"/>
              </a:spcBef>
              <a:buClr>
                <a:srgbClr val="236B9E"/>
              </a:buClr>
              <a:buFont typeface="Wingdings" panose="05000000000000000000" pitchFamily="2" charset="2"/>
              <a:buChar char="§"/>
              <a:defRPr/>
            </a:pPr>
            <a:r>
              <a:rPr lang="en-US" sz="800" dirty="0">
                <a:latin typeface="Arial" charset="0"/>
                <a:ea typeface="+mn-ea"/>
              </a:rPr>
              <a:t>Reduce the number of VMs crashes due to hypervisor failures in 80%</a:t>
            </a:r>
          </a:p>
        </p:txBody>
      </p:sp>
      <p:sp>
        <p:nvSpPr>
          <p:cNvPr id="29" name="TextBox 28"/>
          <p:cNvSpPr txBox="1"/>
          <p:nvPr/>
        </p:nvSpPr>
        <p:spPr>
          <a:xfrm>
            <a:off x="2934791" y="2128758"/>
            <a:ext cx="1665022" cy="1692771"/>
          </a:xfrm>
          <a:prstGeom prst="rect">
            <a:avLst/>
          </a:prstGeom>
          <a:noFill/>
        </p:spPr>
        <p:txBody>
          <a:bodyPr wrap="square" rtlCol="0">
            <a:spAutoFit/>
          </a:bodyPr>
          <a:lstStyle/>
          <a:p>
            <a:r>
              <a:rPr lang="en-US" altLang="zh-CN" sz="800" b="1" dirty="0">
                <a:solidFill>
                  <a:prstClr val="black"/>
                </a:solidFill>
                <a:latin typeface="Arial" panose="020B0604020202020204" pitchFamily="34" charset="0"/>
                <a:cs typeface="Arial" panose="020B0604020202020204" pitchFamily="34" charset="0"/>
              </a:rPr>
              <a:t>Method 1 (Change Points)</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Treat time-series as univariate</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Detect change points </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Vote to decide global changes</a:t>
            </a:r>
          </a:p>
          <a:p>
            <a:endParaRPr lang="en-US" altLang="zh-CN" sz="800" b="1" dirty="0">
              <a:solidFill>
                <a:prstClr val="black"/>
              </a:solidFill>
              <a:latin typeface="Arial" panose="020B0604020202020204" pitchFamily="34" charset="0"/>
              <a:cs typeface="Arial" panose="020B0604020202020204" pitchFamily="34" charset="0"/>
            </a:endParaRPr>
          </a:p>
          <a:p>
            <a:r>
              <a:rPr lang="en-US" altLang="zh-CN" sz="800" b="1" dirty="0">
                <a:solidFill>
                  <a:prstClr val="black"/>
                </a:solidFill>
                <a:latin typeface="Arial" panose="020B0604020202020204" pitchFamily="34" charset="0"/>
                <a:cs typeface="Arial" panose="020B0604020202020204" pitchFamily="34" charset="0"/>
              </a:rPr>
              <a:t>Method 2 (Isolation Forest)</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Treat time-series as features</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Detect significant changes</a:t>
            </a:r>
          </a:p>
          <a:p>
            <a:pPr marL="108000" indent="-108000">
              <a:buFont typeface="+mj-lt"/>
              <a:buAutoNum type="arabicPeriod"/>
            </a:pPr>
            <a:endParaRPr lang="en-US" altLang="zh-CN" sz="800" dirty="0">
              <a:solidFill>
                <a:prstClr val="black"/>
              </a:solidFill>
              <a:latin typeface="Arial" panose="020B0604020202020204" pitchFamily="34" charset="0"/>
              <a:cs typeface="Arial" panose="020B0604020202020204" pitchFamily="34" charset="0"/>
            </a:endParaRPr>
          </a:p>
          <a:p>
            <a:r>
              <a:rPr lang="en-US" altLang="zh-CN" sz="800" b="1" dirty="0">
                <a:solidFill>
                  <a:prstClr val="black"/>
                </a:solidFill>
                <a:latin typeface="Arial" panose="020B0604020202020204" pitchFamily="34" charset="0"/>
                <a:cs typeface="Arial" panose="020B0604020202020204" pitchFamily="34" charset="0"/>
              </a:rPr>
              <a:t>Method 3 (ECP </a:t>
            </a:r>
            <a:r>
              <a:rPr lang="en-US" altLang="zh-CN" sz="800" b="1" dirty="0" err="1">
                <a:solidFill>
                  <a:prstClr val="black"/>
                </a:solidFill>
                <a:latin typeface="Arial" panose="020B0604020202020204" pitchFamily="34" charset="0"/>
                <a:cs typeface="Arial" panose="020B0604020202020204" pitchFamily="34" charset="0"/>
              </a:rPr>
              <a:t>E.Divisive</a:t>
            </a:r>
            <a:r>
              <a:rPr lang="en-US" altLang="zh-CN" sz="800" b="1" dirty="0">
                <a:solidFill>
                  <a:prstClr val="black"/>
                </a:solidFill>
                <a:latin typeface="Arial" panose="020B0604020202020204" pitchFamily="34" charset="0"/>
                <a:cs typeface="Arial" panose="020B0604020202020204" pitchFamily="34" charset="0"/>
              </a:rPr>
              <a:t>)</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Treat time-series as multivariate</a:t>
            </a:r>
          </a:p>
          <a:p>
            <a:pPr marL="108000" indent="-108000">
              <a:buFont typeface="+mj-lt"/>
              <a:buAutoNum type="arabicPeriod"/>
            </a:pPr>
            <a:r>
              <a:rPr lang="en-US" altLang="zh-CN" sz="800" dirty="0">
                <a:solidFill>
                  <a:prstClr val="black"/>
                </a:solidFill>
                <a:latin typeface="Arial" panose="020B0604020202020204" pitchFamily="34" charset="0"/>
                <a:cs typeface="Arial" panose="020B0604020202020204" pitchFamily="34" charset="0"/>
              </a:rPr>
              <a:t>Detect multiple change points</a:t>
            </a:r>
          </a:p>
        </p:txBody>
      </p:sp>
      <p:sp>
        <p:nvSpPr>
          <p:cNvPr id="32" name="Rectangle 31"/>
          <p:cNvSpPr/>
          <p:nvPr/>
        </p:nvSpPr>
        <p:spPr>
          <a:xfrm>
            <a:off x="288329" y="1328174"/>
            <a:ext cx="891631" cy="738664"/>
          </a:xfrm>
          <a:prstGeom prst="rect">
            <a:avLst/>
          </a:prstGeom>
        </p:spPr>
        <p:txBody>
          <a:bodyPr wrap="square">
            <a:spAutoFit/>
          </a:bodyPr>
          <a:lstStyle/>
          <a:p>
            <a:r>
              <a:rPr lang="en-US" sz="700" b="1" dirty="0">
                <a:solidFill>
                  <a:srgbClr val="000000"/>
                </a:solidFill>
                <a:latin typeface="Arial" pitchFamily="34" charset="0"/>
                <a:cs typeface="Arial" pitchFamily="34" charset="0"/>
              </a:rPr>
              <a:t>Fig. </a:t>
            </a:r>
            <a:r>
              <a:rPr lang="en-US" sz="700" dirty="0">
                <a:solidFill>
                  <a:srgbClr val="262E32"/>
                </a:solidFill>
                <a:latin typeface="Arial" panose="020B0604020202020204" pitchFamily="34" charset="0"/>
                <a:ea typeface="Arial" charset="0"/>
                <a:cs typeface="Arial" panose="020B0604020202020204" pitchFamily="34" charset="0"/>
              </a:rPr>
              <a:t>VM exhibit abnormal behavior when the hypervisor has technical issues</a:t>
            </a:r>
            <a:endParaRPr lang="en-US" sz="700" dirty="0">
              <a:solidFill>
                <a:srgbClr val="000000"/>
              </a:solidFill>
              <a:latin typeface="Arial" panose="020B0604020202020204" pitchFamily="34" charset="0"/>
              <a:ea typeface="Arial" charset="0"/>
              <a:cs typeface="Arial" panose="020B0604020202020204" pitchFamily="34" charset="0"/>
            </a:endParaRPr>
          </a:p>
        </p:txBody>
      </p:sp>
      <p:pic>
        <p:nvPicPr>
          <p:cNvPr id="38" name="Picture 37"/>
          <p:cNvPicPr>
            <a:picLocks noChangeAspect="1"/>
          </p:cNvPicPr>
          <p:nvPr/>
        </p:nvPicPr>
        <p:blipFill rotWithShape="1">
          <a:blip r:embed="rId3"/>
          <a:srcRect l="2413" t="1989" r="3400" b="41622"/>
          <a:stretch/>
        </p:blipFill>
        <p:spPr>
          <a:xfrm>
            <a:off x="6431830" y="1337084"/>
            <a:ext cx="2375938" cy="796960"/>
          </a:xfrm>
          <a:prstGeom prst="rect">
            <a:avLst/>
          </a:prstGeom>
          <a:ln>
            <a:solidFill>
              <a:schemeClr val="bg1">
                <a:lumMod val="75000"/>
              </a:schemeClr>
            </a:solidFill>
          </a:ln>
        </p:spPr>
      </p:pic>
      <p:pic>
        <p:nvPicPr>
          <p:cNvPr id="41" name="Picture 2" descr="Identifying localized changes in large systems: Change-point detection for  biomolecular simulations | PNA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926" r="52224" b="19851"/>
          <a:stretch/>
        </p:blipFill>
        <p:spPr bwMode="auto">
          <a:xfrm>
            <a:off x="1266218" y="3371913"/>
            <a:ext cx="1400982" cy="1072164"/>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14"/>
          <p:cNvSpPr>
            <a:spLocks noChangeArrowheads="1"/>
          </p:cNvSpPr>
          <p:nvPr/>
        </p:nvSpPr>
        <p:spPr bwMode="auto">
          <a:xfrm>
            <a:off x="395288" y="3627561"/>
            <a:ext cx="746486" cy="538609"/>
          </a:xfrm>
          <a:prstGeom prst="rect">
            <a:avLst/>
          </a:prstGeom>
          <a:solidFill>
            <a:schemeClr val="bg1">
              <a:alpha val="30000"/>
            </a:schemeClr>
          </a:solidFill>
          <a:ln>
            <a:noFill/>
          </a:ln>
          <a:effectLst/>
        </p:spPr>
        <p:txBody>
          <a:bodyPr wrap="square" lIns="0" tIns="0" rIns="0" bIns="0" anchor="b">
            <a:spAutoFit/>
          </a:bodyPr>
          <a:lstStyle/>
          <a:p>
            <a:pPr eaLnBrk="0" hangingPunct="0">
              <a:spcBef>
                <a:spcPts val="0"/>
              </a:spcBef>
              <a:defRPr/>
            </a:pPr>
            <a:r>
              <a:rPr lang="en-US" sz="700" b="1" dirty="0">
                <a:solidFill>
                  <a:srgbClr val="000000"/>
                </a:solidFill>
                <a:latin typeface="Arial" pitchFamily="34" charset="0"/>
                <a:ea typeface="+mn-ea"/>
                <a:cs typeface="Arial" pitchFamily="34" charset="0"/>
              </a:rPr>
              <a:t>Fig. </a:t>
            </a:r>
            <a:r>
              <a:rPr lang="en-US" sz="700" dirty="0">
                <a:solidFill>
                  <a:srgbClr val="000000"/>
                </a:solidFill>
                <a:latin typeface="Arial" pitchFamily="34" charset="0"/>
                <a:ea typeface="+mn-ea"/>
                <a:cs typeface="Arial" pitchFamily="34" charset="0"/>
              </a:rPr>
              <a:t>Several time-series generated by several VMs running in the same hypervisor</a:t>
            </a:r>
            <a:endParaRPr lang="en-US" sz="700" i="1" dirty="0">
              <a:solidFill>
                <a:srgbClr val="000000"/>
              </a:solidFill>
              <a:latin typeface="Arial" pitchFamily="34" charset="0"/>
              <a:ea typeface="+mn-ea"/>
              <a:cs typeface="Arial" pitchFamily="34" charset="0"/>
            </a:endParaRPr>
          </a:p>
        </p:txBody>
      </p:sp>
      <p:pic>
        <p:nvPicPr>
          <p:cNvPr id="7" name="Picture 2" descr="KVM vs. VMwa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067" y="1267209"/>
            <a:ext cx="1520825" cy="825048"/>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5060710" y="2135235"/>
            <a:ext cx="913405" cy="572267"/>
            <a:chOff x="808529" y="1432548"/>
            <a:chExt cx="913405" cy="572267"/>
          </a:xfrm>
        </p:grpSpPr>
        <p:sp>
          <p:nvSpPr>
            <p:cNvPr id="49" name="Rectangle 48"/>
            <p:cNvSpPr/>
            <p:nvPr/>
          </p:nvSpPr>
          <p:spPr>
            <a:xfrm>
              <a:off x="854869"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50" name="TextBox 49"/>
            <p:cNvSpPr txBox="1"/>
            <p:nvPr/>
          </p:nvSpPr>
          <p:spPr>
            <a:xfrm>
              <a:off x="808529"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51" name="Rectangle 50"/>
            <p:cNvSpPr/>
            <p:nvPr/>
          </p:nvSpPr>
          <p:spPr>
            <a:xfrm>
              <a:off x="854869"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52" name="TextBox 51"/>
            <p:cNvSpPr txBox="1"/>
            <p:nvPr/>
          </p:nvSpPr>
          <p:spPr>
            <a:xfrm>
              <a:off x="80852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53" name="Rectangle 52"/>
            <p:cNvSpPr/>
            <p:nvPr/>
          </p:nvSpPr>
          <p:spPr>
            <a:xfrm>
              <a:off x="854869"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54" name="TextBox 53"/>
            <p:cNvSpPr txBox="1"/>
            <p:nvPr/>
          </p:nvSpPr>
          <p:spPr>
            <a:xfrm>
              <a:off x="808529"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55" name="Rectangle 54"/>
            <p:cNvSpPr/>
            <p:nvPr/>
          </p:nvSpPr>
          <p:spPr>
            <a:xfrm>
              <a:off x="854869"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56" name="TextBox 55"/>
            <p:cNvSpPr txBox="1"/>
            <p:nvPr/>
          </p:nvSpPr>
          <p:spPr>
            <a:xfrm>
              <a:off x="808529"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57" name="Rectangle 56"/>
            <p:cNvSpPr/>
            <p:nvPr/>
          </p:nvSpPr>
          <p:spPr>
            <a:xfrm>
              <a:off x="1065722"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58" name="TextBox 57"/>
            <p:cNvSpPr txBox="1"/>
            <p:nvPr/>
          </p:nvSpPr>
          <p:spPr>
            <a:xfrm>
              <a:off x="1019382"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59" name="Rectangle 58"/>
            <p:cNvSpPr/>
            <p:nvPr/>
          </p:nvSpPr>
          <p:spPr>
            <a:xfrm>
              <a:off x="1065722"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60" name="TextBox 59"/>
            <p:cNvSpPr txBox="1"/>
            <p:nvPr/>
          </p:nvSpPr>
          <p:spPr>
            <a:xfrm>
              <a:off x="1019382"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61" name="Rectangle 60"/>
            <p:cNvSpPr/>
            <p:nvPr/>
          </p:nvSpPr>
          <p:spPr>
            <a:xfrm>
              <a:off x="1065722"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62" name="TextBox 61"/>
            <p:cNvSpPr txBox="1"/>
            <p:nvPr/>
          </p:nvSpPr>
          <p:spPr>
            <a:xfrm>
              <a:off x="1019382"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63" name="Rectangle 62"/>
            <p:cNvSpPr/>
            <p:nvPr/>
          </p:nvSpPr>
          <p:spPr>
            <a:xfrm>
              <a:off x="1065722"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64" name="TextBox 63"/>
            <p:cNvSpPr txBox="1"/>
            <p:nvPr/>
          </p:nvSpPr>
          <p:spPr>
            <a:xfrm>
              <a:off x="1019382"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65" name="Rectangle 64"/>
            <p:cNvSpPr/>
            <p:nvPr/>
          </p:nvSpPr>
          <p:spPr>
            <a:xfrm>
              <a:off x="1276575"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66" name="TextBox 65"/>
            <p:cNvSpPr txBox="1"/>
            <p:nvPr/>
          </p:nvSpPr>
          <p:spPr>
            <a:xfrm>
              <a:off x="1230235"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67" name="Rectangle 66"/>
            <p:cNvSpPr/>
            <p:nvPr/>
          </p:nvSpPr>
          <p:spPr>
            <a:xfrm>
              <a:off x="1276575"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68" name="TextBox 67"/>
            <p:cNvSpPr txBox="1"/>
            <p:nvPr/>
          </p:nvSpPr>
          <p:spPr>
            <a:xfrm>
              <a:off x="1230235"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69" name="Rectangle 68"/>
            <p:cNvSpPr/>
            <p:nvPr/>
          </p:nvSpPr>
          <p:spPr>
            <a:xfrm>
              <a:off x="1276575"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70" name="TextBox 69"/>
            <p:cNvSpPr txBox="1"/>
            <p:nvPr/>
          </p:nvSpPr>
          <p:spPr>
            <a:xfrm>
              <a:off x="1230235"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71" name="Rectangle 70"/>
            <p:cNvSpPr/>
            <p:nvPr/>
          </p:nvSpPr>
          <p:spPr>
            <a:xfrm>
              <a:off x="1276575"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72" name="TextBox 71"/>
            <p:cNvSpPr txBox="1"/>
            <p:nvPr/>
          </p:nvSpPr>
          <p:spPr>
            <a:xfrm>
              <a:off x="1230235"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78" name="Rectangle 77"/>
            <p:cNvSpPr/>
            <p:nvPr/>
          </p:nvSpPr>
          <p:spPr>
            <a:xfrm>
              <a:off x="1487428"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79" name="TextBox 78"/>
            <p:cNvSpPr txBox="1"/>
            <p:nvPr/>
          </p:nvSpPr>
          <p:spPr>
            <a:xfrm>
              <a:off x="1441088"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80" name="Rectangle 79"/>
            <p:cNvSpPr/>
            <p:nvPr/>
          </p:nvSpPr>
          <p:spPr>
            <a:xfrm>
              <a:off x="1487428"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81" name="TextBox 80"/>
            <p:cNvSpPr txBox="1"/>
            <p:nvPr/>
          </p:nvSpPr>
          <p:spPr>
            <a:xfrm>
              <a:off x="1441088"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82" name="Rectangle 81"/>
            <p:cNvSpPr/>
            <p:nvPr/>
          </p:nvSpPr>
          <p:spPr>
            <a:xfrm>
              <a:off x="1487428"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83" name="TextBox 82"/>
            <p:cNvSpPr txBox="1"/>
            <p:nvPr/>
          </p:nvSpPr>
          <p:spPr>
            <a:xfrm>
              <a:off x="1441088"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84" name="Rectangle 83"/>
            <p:cNvSpPr/>
            <p:nvPr/>
          </p:nvSpPr>
          <p:spPr>
            <a:xfrm>
              <a:off x="1487428"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85" name="TextBox 84"/>
            <p:cNvSpPr txBox="1"/>
            <p:nvPr/>
          </p:nvSpPr>
          <p:spPr>
            <a:xfrm>
              <a:off x="1441088"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grpSp>
        <p:nvGrpSpPr>
          <p:cNvPr id="86" name="Group 85"/>
          <p:cNvGrpSpPr/>
          <p:nvPr/>
        </p:nvGrpSpPr>
        <p:grpSpPr>
          <a:xfrm>
            <a:off x="5068273" y="2746002"/>
            <a:ext cx="913405" cy="572267"/>
            <a:chOff x="1797540" y="1432548"/>
            <a:chExt cx="913405" cy="572267"/>
          </a:xfrm>
        </p:grpSpPr>
        <p:sp>
          <p:nvSpPr>
            <p:cNvPr id="87" name="Rectangle 86"/>
            <p:cNvSpPr/>
            <p:nvPr/>
          </p:nvSpPr>
          <p:spPr>
            <a:xfrm>
              <a:off x="1843880"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88" name="TextBox 87"/>
            <p:cNvSpPr txBox="1"/>
            <p:nvPr/>
          </p:nvSpPr>
          <p:spPr>
            <a:xfrm>
              <a:off x="1797540"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89" name="Rectangle 88"/>
            <p:cNvSpPr/>
            <p:nvPr/>
          </p:nvSpPr>
          <p:spPr>
            <a:xfrm>
              <a:off x="1843880" y="145939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0" name="Rectangle 89"/>
            <p:cNvSpPr/>
            <p:nvPr/>
          </p:nvSpPr>
          <p:spPr>
            <a:xfrm>
              <a:off x="1843880"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1" name="TextBox 90"/>
            <p:cNvSpPr txBox="1"/>
            <p:nvPr/>
          </p:nvSpPr>
          <p:spPr>
            <a:xfrm>
              <a:off x="1797540"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92" name="Rectangle 91"/>
            <p:cNvSpPr/>
            <p:nvPr/>
          </p:nvSpPr>
          <p:spPr>
            <a:xfrm>
              <a:off x="1843880"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3" name="TextBox 92"/>
            <p:cNvSpPr txBox="1"/>
            <p:nvPr/>
          </p:nvSpPr>
          <p:spPr>
            <a:xfrm>
              <a:off x="1797540"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94" name="Rectangle 93"/>
            <p:cNvSpPr/>
            <p:nvPr/>
          </p:nvSpPr>
          <p:spPr>
            <a:xfrm>
              <a:off x="2054733" y="1594813"/>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5" name="Rectangle 94"/>
            <p:cNvSpPr/>
            <p:nvPr/>
          </p:nvSpPr>
          <p:spPr>
            <a:xfrm>
              <a:off x="2054733" y="145939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6" name="Rectangle 95"/>
            <p:cNvSpPr/>
            <p:nvPr/>
          </p:nvSpPr>
          <p:spPr>
            <a:xfrm>
              <a:off x="2054733"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7" name="TextBox 96"/>
            <p:cNvSpPr txBox="1"/>
            <p:nvPr/>
          </p:nvSpPr>
          <p:spPr>
            <a:xfrm>
              <a:off x="2008393"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98" name="Rectangle 97"/>
            <p:cNvSpPr/>
            <p:nvPr/>
          </p:nvSpPr>
          <p:spPr>
            <a:xfrm>
              <a:off x="2054733"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99" name="TextBox 98"/>
            <p:cNvSpPr txBox="1"/>
            <p:nvPr/>
          </p:nvSpPr>
          <p:spPr>
            <a:xfrm>
              <a:off x="2008393"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00" name="Rectangle 99"/>
            <p:cNvSpPr/>
            <p:nvPr/>
          </p:nvSpPr>
          <p:spPr>
            <a:xfrm>
              <a:off x="2265586"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01" name="TextBox 100"/>
            <p:cNvSpPr txBox="1"/>
            <p:nvPr/>
          </p:nvSpPr>
          <p:spPr>
            <a:xfrm>
              <a:off x="2219246"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02" name="Rectangle 101"/>
            <p:cNvSpPr/>
            <p:nvPr/>
          </p:nvSpPr>
          <p:spPr>
            <a:xfrm>
              <a:off x="2265586"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03" name="TextBox 102"/>
            <p:cNvSpPr txBox="1"/>
            <p:nvPr/>
          </p:nvSpPr>
          <p:spPr>
            <a:xfrm>
              <a:off x="2219246"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04" name="Rectangle 103"/>
            <p:cNvSpPr/>
            <p:nvPr/>
          </p:nvSpPr>
          <p:spPr>
            <a:xfrm>
              <a:off x="2265586"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05" name="TextBox 104"/>
            <p:cNvSpPr txBox="1"/>
            <p:nvPr/>
          </p:nvSpPr>
          <p:spPr>
            <a:xfrm>
              <a:off x="2219246"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06" name="Rectangle 105"/>
            <p:cNvSpPr/>
            <p:nvPr/>
          </p:nvSpPr>
          <p:spPr>
            <a:xfrm>
              <a:off x="2265586"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07" name="TextBox 106"/>
            <p:cNvSpPr txBox="1"/>
            <p:nvPr/>
          </p:nvSpPr>
          <p:spPr>
            <a:xfrm>
              <a:off x="2219246"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08" name="Rectangle 107"/>
            <p:cNvSpPr/>
            <p:nvPr/>
          </p:nvSpPr>
          <p:spPr>
            <a:xfrm>
              <a:off x="2476439"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09" name="TextBox 108"/>
            <p:cNvSpPr txBox="1"/>
            <p:nvPr/>
          </p:nvSpPr>
          <p:spPr>
            <a:xfrm>
              <a:off x="2430099"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0" name="Rectangle 109"/>
            <p:cNvSpPr/>
            <p:nvPr/>
          </p:nvSpPr>
          <p:spPr>
            <a:xfrm>
              <a:off x="2476439"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11" name="TextBox 110"/>
            <p:cNvSpPr txBox="1"/>
            <p:nvPr/>
          </p:nvSpPr>
          <p:spPr>
            <a:xfrm>
              <a:off x="243009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2" name="Rectangle 111"/>
            <p:cNvSpPr/>
            <p:nvPr/>
          </p:nvSpPr>
          <p:spPr>
            <a:xfrm>
              <a:off x="2476439" y="186238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13" name="Rectangle 112"/>
            <p:cNvSpPr/>
            <p:nvPr/>
          </p:nvSpPr>
          <p:spPr>
            <a:xfrm>
              <a:off x="2476439"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14" name="TextBox 113"/>
            <p:cNvSpPr txBox="1"/>
            <p:nvPr/>
          </p:nvSpPr>
          <p:spPr>
            <a:xfrm>
              <a:off x="2430099"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5" name="TextBox 114"/>
            <p:cNvSpPr txBox="1"/>
            <p:nvPr/>
          </p:nvSpPr>
          <p:spPr>
            <a:xfrm>
              <a:off x="1797540"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6" name="TextBox 115"/>
            <p:cNvSpPr txBox="1"/>
            <p:nvPr/>
          </p:nvSpPr>
          <p:spPr>
            <a:xfrm>
              <a:off x="2008393"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7" name="TextBox 116"/>
            <p:cNvSpPr txBox="1"/>
            <p:nvPr/>
          </p:nvSpPr>
          <p:spPr>
            <a:xfrm>
              <a:off x="2008393"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18" name="TextBox 117"/>
            <p:cNvSpPr txBox="1"/>
            <p:nvPr/>
          </p:nvSpPr>
          <p:spPr>
            <a:xfrm>
              <a:off x="2430099"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grpSp>
        <p:nvGrpSpPr>
          <p:cNvPr id="119" name="Group 118"/>
          <p:cNvGrpSpPr/>
          <p:nvPr/>
        </p:nvGrpSpPr>
        <p:grpSpPr>
          <a:xfrm>
            <a:off x="5068369" y="3347186"/>
            <a:ext cx="913405" cy="589089"/>
            <a:chOff x="2777029" y="1432548"/>
            <a:chExt cx="913405" cy="589089"/>
          </a:xfrm>
        </p:grpSpPr>
        <p:sp>
          <p:nvSpPr>
            <p:cNvPr id="120" name="Rectangle 119"/>
            <p:cNvSpPr/>
            <p:nvPr/>
          </p:nvSpPr>
          <p:spPr>
            <a:xfrm>
              <a:off x="2823369" y="1594813"/>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1" name="Rectangle 120"/>
            <p:cNvSpPr/>
            <p:nvPr/>
          </p:nvSpPr>
          <p:spPr>
            <a:xfrm>
              <a:off x="2823369"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2" name="Rectangle 121"/>
            <p:cNvSpPr/>
            <p:nvPr/>
          </p:nvSpPr>
          <p:spPr>
            <a:xfrm>
              <a:off x="2823369"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3" name="Rectangle 122"/>
            <p:cNvSpPr/>
            <p:nvPr/>
          </p:nvSpPr>
          <p:spPr>
            <a:xfrm>
              <a:off x="2823369" y="1726973"/>
              <a:ext cx="207169" cy="130969"/>
            </a:xfrm>
            <a:prstGeom prst="rect">
              <a:avLst/>
            </a:prstGeom>
            <a:solidFill>
              <a:schemeClr val="tx1">
                <a:lumMod val="50000"/>
                <a:lumOff val="5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4" name="Rectangle 123"/>
            <p:cNvSpPr/>
            <p:nvPr/>
          </p:nvSpPr>
          <p:spPr>
            <a:xfrm>
              <a:off x="3034222" y="1594813"/>
              <a:ext cx="207169" cy="130969"/>
            </a:xfrm>
            <a:prstGeom prst="rect">
              <a:avLst/>
            </a:prstGeom>
            <a:solidFill>
              <a:srgbClr val="0070C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5" name="Rectangle 124"/>
            <p:cNvSpPr/>
            <p:nvPr/>
          </p:nvSpPr>
          <p:spPr>
            <a:xfrm>
              <a:off x="3034222"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6" name="Rectangle 125"/>
            <p:cNvSpPr/>
            <p:nvPr/>
          </p:nvSpPr>
          <p:spPr>
            <a:xfrm>
              <a:off x="3034222" y="186238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7" name="Rectangle 126"/>
            <p:cNvSpPr/>
            <p:nvPr/>
          </p:nvSpPr>
          <p:spPr>
            <a:xfrm>
              <a:off x="3034222" y="1726973"/>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8" name="Rectangle 127"/>
            <p:cNvSpPr/>
            <p:nvPr/>
          </p:nvSpPr>
          <p:spPr>
            <a:xfrm>
              <a:off x="3245075" y="1594813"/>
              <a:ext cx="207169" cy="130969"/>
            </a:xfrm>
            <a:prstGeom prst="rect">
              <a:avLst/>
            </a:prstGeom>
            <a:solidFill>
              <a:schemeClr val="tx1">
                <a:lumMod val="50000"/>
                <a:lumOff val="5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29" name="Rectangle 128"/>
            <p:cNvSpPr/>
            <p:nvPr/>
          </p:nvSpPr>
          <p:spPr>
            <a:xfrm>
              <a:off x="3245075"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0" name="Rectangle 129"/>
            <p:cNvSpPr/>
            <p:nvPr/>
          </p:nvSpPr>
          <p:spPr>
            <a:xfrm>
              <a:off x="3245075" y="186238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1" name="Rectangle 130"/>
            <p:cNvSpPr/>
            <p:nvPr/>
          </p:nvSpPr>
          <p:spPr>
            <a:xfrm>
              <a:off x="3245075" y="1726973"/>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2" name="Rectangle 131"/>
            <p:cNvSpPr/>
            <p:nvPr/>
          </p:nvSpPr>
          <p:spPr>
            <a:xfrm>
              <a:off x="3455928" y="1594813"/>
              <a:ext cx="207169" cy="130969"/>
            </a:xfrm>
            <a:prstGeom prst="rect">
              <a:avLst/>
            </a:prstGeom>
            <a:solidFill>
              <a:srgbClr val="0070C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3" name="Rectangle 132"/>
            <p:cNvSpPr/>
            <p:nvPr/>
          </p:nvSpPr>
          <p:spPr>
            <a:xfrm>
              <a:off x="3455928"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4" name="Rectangle 133"/>
            <p:cNvSpPr/>
            <p:nvPr/>
          </p:nvSpPr>
          <p:spPr>
            <a:xfrm>
              <a:off x="3455928" y="1862388"/>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5" name="Rectangle 134"/>
            <p:cNvSpPr/>
            <p:nvPr/>
          </p:nvSpPr>
          <p:spPr>
            <a:xfrm>
              <a:off x="3455928" y="1726973"/>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136" name="TextBox 135"/>
            <p:cNvSpPr txBox="1"/>
            <p:nvPr/>
          </p:nvSpPr>
          <p:spPr>
            <a:xfrm>
              <a:off x="2777029"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37" name="TextBox 136"/>
            <p:cNvSpPr txBox="1"/>
            <p:nvPr/>
          </p:nvSpPr>
          <p:spPr>
            <a:xfrm>
              <a:off x="277702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38" name="TextBox 137"/>
            <p:cNvSpPr txBox="1"/>
            <p:nvPr/>
          </p:nvSpPr>
          <p:spPr>
            <a:xfrm>
              <a:off x="2777029"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39" name="TextBox 138"/>
            <p:cNvSpPr txBox="1"/>
            <p:nvPr/>
          </p:nvSpPr>
          <p:spPr>
            <a:xfrm>
              <a:off x="2777029"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0" name="TextBox 139"/>
            <p:cNvSpPr txBox="1"/>
            <p:nvPr/>
          </p:nvSpPr>
          <p:spPr>
            <a:xfrm>
              <a:off x="2987882"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1" name="TextBox 140"/>
            <p:cNvSpPr txBox="1"/>
            <p:nvPr/>
          </p:nvSpPr>
          <p:spPr>
            <a:xfrm>
              <a:off x="2987882"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2" name="TextBox 141"/>
            <p:cNvSpPr txBox="1"/>
            <p:nvPr/>
          </p:nvSpPr>
          <p:spPr>
            <a:xfrm>
              <a:off x="2987882"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3" name="TextBox 142"/>
            <p:cNvSpPr txBox="1"/>
            <p:nvPr/>
          </p:nvSpPr>
          <p:spPr>
            <a:xfrm>
              <a:off x="2987882"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4" name="TextBox 143"/>
            <p:cNvSpPr txBox="1"/>
            <p:nvPr/>
          </p:nvSpPr>
          <p:spPr>
            <a:xfrm>
              <a:off x="3198735"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5" name="TextBox 144"/>
            <p:cNvSpPr txBox="1"/>
            <p:nvPr/>
          </p:nvSpPr>
          <p:spPr>
            <a:xfrm>
              <a:off x="3198735"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6" name="TextBox 145"/>
            <p:cNvSpPr txBox="1"/>
            <p:nvPr/>
          </p:nvSpPr>
          <p:spPr>
            <a:xfrm>
              <a:off x="3198735"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7" name="TextBox 146"/>
            <p:cNvSpPr txBox="1"/>
            <p:nvPr/>
          </p:nvSpPr>
          <p:spPr>
            <a:xfrm>
              <a:off x="3198735"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8" name="TextBox 147"/>
            <p:cNvSpPr txBox="1"/>
            <p:nvPr/>
          </p:nvSpPr>
          <p:spPr>
            <a:xfrm>
              <a:off x="3409588"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49" name="TextBox 148"/>
            <p:cNvSpPr txBox="1"/>
            <p:nvPr/>
          </p:nvSpPr>
          <p:spPr>
            <a:xfrm>
              <a:off x="3409588"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50" name="TextBox 149"/>
            <p:cNvSpPr txBox="1"/>
            <p:nvPr/>
          </p:nvSpPr>
          <p:spPr>
            <a:xfrm>
              <a:off x="3409588"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151" name="TextBox 150"/>
            <p:cNvSpPr txBox="1"/>
            <p:nvPr/>
          </p:nvSpPr>
          <p:spPr>
            <a:xfrm>
              <a:off x="3409588"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sp>
        <p:nvSpPr>
          <p:cNvPr id="152" name="TextBox 151"/>
          <p:cNvSpPr txBox="1"/>
          <p:nvPr/>
        </p:nvSpPr>
        <p:spPr>
          <a:xfrm rot="16200000">
            <a:off x="4735171" y="2327745"/>
            <a:ext cx="543739"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Normal </a:t>
            </a:r>
          </a:p>
        </p:txBody>
      </p:sp>
      <p:sp>
        <p:nvSpPr>
          <p:cNvPr id="154" name="TextBox 153"/>
          <p:cNvSpPr txBox="1"/>
          <p:nvPr/>
        </p:nvSpPr>
        <p:spPr>
          <a:xfrm rot="16200000">
            <a:off x="4714333" y="3514500"/>
            <a:ext cx="585417"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Anomaly</a:t>
            </a:r>
          </a:p>
        </p:txBody>
      </p:sp>
      <p:sp>
        <p:nvSpPr>
          <p:cNvPr id="158" name="TextBox 157"/>
          <p:cNvSpPr txBox="1"/>
          <p:nvPr/>
        </p:nvSpPr>
        <p:spPr>
          <a:xfrm rot="16200000">
            <a:off x="4735171" y="2931513"/>
            <a:ext cx="543739"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Normal </a:t>
            </a:r>
          </a:p>
        </p:txBody>
      </p:sp>
      <p:pic>
        <p:nvPicPr>
          <p:cNvPr id="159" name="Picture 158"/>
          <p:cNvPicPr>
            <a:picLocks noChangeAspect="1"/>
          </p:cNvPicPr>
          <p:nvPr/>
        </p:nvPicPr>
        <p:blipFill>
          <a:blip r:embed="rId6"/>
          <a:stretch>
            <a:fillRect/>
          </a:stretch>
        </p:blipFill>
        <p:spPr>
          <a:xfrm>
            <a:off x="1199603" y="1604422"/>
            <a:ext cx="150621" cy="150621"/>
          </a:xfrm>
          <a:prstGeom prst="rect">
            <a:avLst/>
          </a:prstGeom>
          <a:solidFill>
            <a:schemeClr val="bg1"/>
          </a:solidFill>
        </p:spPr>
      </p:pic>
      <p:pic>
        <p:nvPicPr>
          <p:cNvPr id="160" name="Picture 159"/>
          <p:cNvPicPr>
            <a:picLocks noChangeAspect="1"/>
          </p:cNvPicPr>
          <p:nvPr/>
        </p:nvPicPr>
        <p:blipFill>
          <a:blip r:embed="rId6">
            <a:duotone>
              <a:schemeClr val="accent1">
                <a:shade val="45000"/>
                <a:satMod val="135000"/>
              </a:schemeClr>
              <a:prstClr val="white"/>
            </a:duotone>
          </a:blip>
          <a:stretch>
            <a:fillRect/>
          </a:stretch>
        </p:blipFill>
        <p:spPr>
          <a:xfrm>
            <a:off x="1389872" y="1219038"/>
            <a:ext cx="150621" cy="150621"/>
          </a:xfrm>
          <a:prstGeom prst="rect">
            <a:avLst/>
          </a:prstGeom>
          <a:noFill/>
        </p:spPr>
      </p:pic>
      <p:pic>
        <p:nvPicPr>
          <p:cNvPr id="161" name="Picture 160"/>
          <p:cNvPicPr>
            <a:picLocks noChangeAspect="1"/>
          </p:cNvPicPr>
          <p:nvPr/>
        </p:nvPicPr>
        <p:blipFill>
          <a:blip r:embed="rId6"/>
          <a:stretch>
            <a:fillRect/>
          </a:stretch>
        </p:blipFill>
        <p:spPr>
          <a:xfrm>
            <a:off x="1750405" y="1219038"/>
            <a:ext cx="150621" cy="150621"/>
          </a:xfrm>
          <a:prstGeom prst="rect">
            <a:avLst/>
          </a:prstGeom>
          <a:noFill/>
        </p:spPr>
      </p:pic>
      <p:pic>
        <p:nvPicPr>
          <p:cNvPr id="162" name="Picture 161"/>
          <p:cNvPicPr>
            <a:picLocks noChangeAspect="1"/>
          </p:cNvPicPr>
          <p:nvPr/>
        </p:nvPicPr>
        <p:blipFill>
          <a:blip r:embed="rId6">
            <a:lum bright="70000" contrast="-70000"/>
          </a:blip>
          <a:stretch>
            <a:fillRect/>
          </a:stretch>
        </p:blipFill>
        <p:spPr>
          <a:xfrm>
            <a:off x="2110938" y="1219038"/>
            <a:ext cx="150621" cy="150621"/>
          </a:xfrm>
          <a:prstGeom prst="rect">
            <a:avLst/>
          </a:prstGeom>
          <a:noFill/>
        </p:spPr>
      </p:pic>
      <p:pic>
        <p:nvPicPr>
          <p:cNvPr id="163" name="Picture 162"/>
          <p:cNvPicPr>
            <a:picLocks noChangeAspect="1"/>
          </p:cNvPicPr>
          <p:nvPr/>
        </p:nvPicPr>
        <p:blipFill>
          <a:blip r:embed="rId6"/>
          <a:stretch>
            <a:fillRect/>
          </a:stretch>
        </p:blipFill>
        <p:spPr>
          <a:xfrm>
            <a:off x="2502914" y="1219038"/>
            <a:ext cx="150621" cy="150621"/>
          </a:xfrm>
          <a:prstGeom prst="rect">
            <a:avLst/>
          </a:prstGeom>
          <a:noFill/>
        </p:spPr>
      </p:pic>
      <p:sp>
        <p:nvSpPr>
          <p:cNvPr id="164" name="Rectangle 163"/>
          <p:cNvSpPr/>
          <p:nvPr/>
        </p:nvSpPr>
        <p:spPr>
          <a:xfrm>
            <a:off x="4724901" y="1850188"/>
            <a:ext cx="1581841" cy="307777"/>
          </a:xfrm>
          <a:prstGeom prst="rect">
            <a:avLst/>
          </a:prstGeom>
        </p:spPr>
        <p:txBody>
          <a:bodyPr wrap="square">
            <a:spAutoFit/>
          </a:bodyPr>
          <a:lstStyle/>
          <a:p>
            <a:pPr algn="ctr"/>
            <a:r>
              <a:rPr lang="en-US" sz="700" dirty="0">
                <a:solidFill>
                  <a:srgbClr val="262E32"/>
                </a:solidFill>
                <a:latin typeface="Arial" panose="020B0604020202020204" pitchFamily="34" charset="0"/>
                <a:ea typeface="Arial" charset="0"/>
                <a:cs typeface="Arial" panose="020B0604020202020204" pitchFamily="34" charset="0"/>
              </a:rPr>
              <a:t>Analyze VM resources to detect correlated anomalies</a:t>
            </a:r>
            <a:endParaRPr lang="en-US" sz="600" dirty="0">
              <a:solidFill>
                <a:srgbClr val="000000"/>
              </a:solidFill>
              <a:latin typeface="Arial" panose="020B0604020202020204" pitchFamily="34" charset="0"/>
              <a:ea typeface="Arial" charset="0"/>
              <a:cs typeface="Arial" panose="020B0604020202020204" pitchFamily="34" charset="0"/>
            </a:endParaRPr>
          </a:p>
        </p:txBody>
      </p:sp>
      <p:pic>
        <p:nvPicPr>
          <p:cNvPr id="165" name="Picture 164"/>
          <p:cNvPicPr>
            <a:picLocks noChangeAspect="1"/>
          </p:cNvPicPr>
          <p:nvPr/>
        </p:nvPicPr>
        <p:blipFill>
          <a:blip r:embed="rId7"/>
          <a:stretch>
            <a:fillRect/>
          </a:stretch>
        </p:blipFill>
        <p:spPr>
          <a:xfrm>
            <a:off x="5355191" y="3332813"/>
            <a:ext cx="827229" cy="357212"/>
          </a:xfrm>
          <a:prstGeom prst="rect">
            <a:avLst/>
          </a:prstGeom>
        </p:spPr>
      </p:pic>
      <p:pic>
        <p:nvPicPr>
          <p:cNvPr id="166" name="Picture 165"/>
          <p:cNvPicPr>
            <a:picLocks noChangeAspect="1"/>
          </p:cNvPicPr>
          <p:nvPr/>
        </p:nvPicPr>
        <p:blipFill>
          <a:blip r:embed="rId8"/>
          <a:stretch>
            <a:fillRect/>
          </a:stretch>
        </p:blipFill>
        <p:spPr>
          <a:xfrm>
            <a:off x="5359230" y="2119463"/>
            <a:ext cx="823190" cy="356180"/>
          </a:xfrm>
          <a:prstGeom prst="rect">
            <a:avLst/>
          </a:prstGeom>
        </p:spPr>
      </p:pic>
      <p:pic>
        <p:nvPicPr>
          <p:cNvPr id="167" name="Picture 166"/>
          <p:cNvPicPr>
            <a:picLocks noChangeAspect="1"/>
          </p:cNvPicPr>
          <p:nvPr/>
        </p:nvPicPr>
        <p:blipFill>
          <a:blip r:embed="rId8"/>
          <a:stretch>
            <a:fillRect/>
          </a:stretch>
        </p:blipFill>
        <p:spPr>
          <a:xfrm>
            <a:off x="5359230" y="2722746"/>
            <a:ext cx="823190" cy="356180"/>
          </a:xfrm>
          <a:prstGeom prst="rect">
            <a:avLst/>
          </a:prstGeom>
        </p:spPr>
      </p:pic>
      <p:sp>
        <p:nvSpPr>
          <p:cNvPr id="24" name="Rectangle 23"/>
          <p:cNvSpPr/>
          <p:nvPr/>
        </p:nvSpPr>
        <p:spPr>
          <a:xfrm>
            <a:off x="5736660" y="3471580"/>
            <a:ext cx="498855" cy="246221"/>
          </a:xfrm>
          <a:prstGeom prst="rect">
            <a:avLst/>
          </a:prstGeom>
        </p:spPr>
        <p:txBody>
          <a:bodyPr wrap="none">
            <a:spAutoFit/>
          </a:bodyPr>
          <a:lstStyle/>
          <a:p>
            <a:r>
              <a:rPr lang="en-US" sz="500" dirty="0">
                <a:solidFill>
                  <a:srgbClr val="262E32"/>
                </a:solidFill>
                <a:latin typeface="Arial" panose="020B0604020202020204" pitchFamily="34" charset="0"/>
                <a:ea typeface="Arial" charset="0"/>
                <a:cs typeface="Arial" panose="020B0604020202020204" pitchFamily="34" charset="0"/>
              </a:rPr>
              <a:t>Correlated </a:t>
            </a:r>
          </a:p>
          <a:p>
            <a:r>
              <a:rPr lang="en-US" sz="500" dirty="0">
                <a:solidFill>
                  <a:srgbClr val="262E32"/>
                </a:solidFill>
                <a:latin typeface="Arial" panose="020B0604020202020204" pitchFamily="34" charset="0"/>
                <a:ea typeface="Arial" charset="0"/>
                <a:cs typeface="Arial" panose="020B0604020202020204" pitchFamily="34" charset="0"/>
              </a:rPr>
              <a:t>anomalies</a:t>
            </a:r>
            <a:endParaRPr lang="en-US" sz="1200" dirty="0">
              <a:solidFill>
                <a:srgbClr val="000000"/>
              </a:solidFill>
            </a:endParaRPr>
          </a:p>
        </p:txBody>
      </p:sp>
      <p:pic>
        <p:nvPicPr>
          <p:cNvPr id="4" name="Picture 3">
            <a:extLst>
              <a:ext uri="{FF2B5EF4-FFF2-40B4-BE49-F238E27FC236}">
                <a16:creationId xmlns:a16="http://schemas.microsoft.com/office/drawing/2014/main" id="{24FCB558-5404-4455-81B7-1D3DC96D6BFF}"/>
              </a:ext>
            </a:extLst>
          </p:cNvPr>
          <p:cNvPicPr>
            <a:picLocks noChangeAspect="1"/>
          </p:cNvPicPr>
          <p:nvPr/>
        </p:nvPicPr>
        <p:blipFill>
          <a:blip r:embed="rId9"/>
          <a:stretch>
            <a:fillRect/>
          </a:stretch>
        </p:blipFill>
        <p:spPr>
          <a:xfrm>
            <a:off x="6323933" y="2722746"/>
            <a:ext cx="2533724" cy="1731788"/>
          </a:xfrm>
          <a:prstGeom prst="rect">
            <a:avLst/>
          </a:prstGeom>
        </p:spPr>
      </p:pic>
    </p:spTree>
    <p:extLst>
      <p:ext uri="{BB962C8B-B14F-4D97-AF65-F5344CB8AC3E}">
        <p14:creationId xmlns:p14="http://schemas.microsoft.com/office/powerpoint/2010/main" val="31060443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Testbed</a:t>
            </a:r>
            <a:br>
              <a:rPr lang="en-US" dirty="0"/>
            </a:br>
            <a:r>
              <a:rPr lang="en-US" b="0" dirty="0"/>
              <a:t>Baseline Algorithm Evaluation</a:t>
            </a:r>
          </a:p>
        </p:txBody>
      </p:sp>
      <p:pic>
        <p:nvPicPr>
          <p:cNvPr id="3" name="Picture 2"/>
          <p:cNvPicPr>
            <a:picLocks noChangeAspect="1"/>
          </p:cNvPicPr>
          <p:nvPr/>
        </p:nvPicPr>
        <p:blipFill>
          <a:blip r:embed="rId2"/>
          <a:stretch>
            <a:fillRect/>
          </a:stretch>
        </p:blipFill>
        <p:spPr>
          <a:xfrm>
            <a:off x="395288" y="974462"/>
            <a:ext cx="3903542" cy="1685620"/>
          </a:xfrm>
          <a:prstGeom prst="rect">
            <a:avLst/>
          </a:prstGeom>
        </p:spPr>
      </p:pic>
      <p:sp>
        <p:nvSpPr>
          <p:cNvPr id="9" name="TextBox 8"/>
          <p:cNvSpPr txBox="1"/>
          <p:nvPr/>
        </p:nvSpPr>
        <p:spPr>
          <a:xfrm>
            <a:off x="395288" y="743630"/>
            <a:ext cx="131369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Positive case</a:t>
            </a:r>
          </a:p>
        </p:txBody>
      </p:sp>
      <p:pic>
        <p:nvPicPr>
          <p:cNvPr id="4" name="Picture 3"/>
          <p:cNvPicPr>
            <a:picLocks noChangeAspect="1"/>
          </p:cNvPicPr>
          <p:nvPr/>
        </p:nvPicPr>
        <p:blipFill>
          <a:blip r:embed="rId3"/>
          <a:stretch>
            <a:fillRect/>
          </a:stretch>
        </p:blipFill>
        <p:spPr>
          <a:xfrm>
            <a:off x="471820" y="2987008"/>
            <a:ext cx="3747033" cy="1621275"/>
          </a:xfrm>
          <a:prstGeom prst="rect">
            <a:avLst/>
          </a:prstGeom>
        </p:spPr>
      </p:pic>
      <p:sp>
        <p:nvSpPr>
          <p:cNvPr id="11" name="TextBox 10"/>
          <p:cNvSpPr txBox="1"/>
          <p:nvPr/>
        </p:nvSpPr>
        <p:spPr>
          <a:xfrm>
            <a:off x="395288" y="2793651"/>
            <a:ext cx="1313694" cy="230832"/>
          </a:xfrm>
          <a:prstGeom prst="rect">
            <a:avLst/>
          </a:prstGeom>
          <a:noFill/>
        </p:spPr>
        <p:txBody>
          <a:bodyPr wrap="square" rtlCol="0">
            <a:spAutoFit/>
          </a:bodyPr>
          <a:lstStyle/>
          <a:p>
            <a:r>
              <a:rPr lang="en-US" sz="900" b="1">
                <a:latin typeface="Arial" panose="020B0604020202020204" pitchFamily="34" charset="0"/>
                <a:cs typeface="Arial" panose="020B0604020202020204" pitchFamily="34" charset="0"/>
              </a:rPr>
              <a:t>Negative Case</a:t>
            </a:r>
            <a:endParaRPr lang="en-US" sz="9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4771796" y="859046"/>
            <a:ext cx="3924463" cy="2198813"/>
          </a:xfrm>
          <a:prstGeom prst="rect">
            <a:avLst/>
          </a:prstGeom>
          <a:ln>
            <a:solidFill>
              <a:schemeClr val="bg1">
                <a:lumMod val="75000"/>
              </a:schemeClr>
            </a:solidFill>
          </a:ln>
        </p:spPr>
      </p:pic>
      <p:sp>
        <p:nvSpPr>
          <p:cNvPr id="13" name="TextBox 12"/>
          <p:cNvSpPr txBox="1"/>
          <p:nvPr/>
        </p:nvSpPr>
        <p:spPr>
          <a:xfrm>
            <a:off x="4771795" y="3167107"/>
            <a:ext cx="3924463" cy="33855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Evaluation is done with 20 time-series, change threshold 5% and window size from 10 to 60 points</a:t>
            </a:r>
          </a:p>
        </p:txBody>
      </p:sp>
      <p:sp>
        <p:nvSpPr>
          <p:cNvPr id="14" name="TextBox 13"/>
          <p:cNvSpPr txBox="1"/>
          <p:nvPr/>
        </p:nvSpPr>
        <p:spPr>
          <a:xfrm>
            <a:off x="4771795" y="3671522"/>
            <a:ext cx="3924464" cy="98488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Further (future) improvements</a:t>
            </a:r>
          </a:p>
          <a:p>
            <a:endParaRPr lang="en-US" sz="900" b="1"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Voting threshold &lt; 100%</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Handle a case when change point detected not in exact time but with small variation</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Improve change point detection algorithm (more sophisticated then just mean value)</a:t>
            </a:r>
          </a:p>
        </p:txBody>
      </p:sp>
    </p:spTree>
    <p:extLst>
      <p:ext uri="{BB962C8B-B14F-4D97-AF65-F5344CB8AC3E}">
        <p14:creationId xmlns:p14="http://schemas.microsoft.com/office/powerpoint/2010/main" val="42178849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Dataset Generation</a:t>
            </a:r>
            <a:endParaRPr lang="en-US" sz="1400" b="0" dirty="0"/>
          </a:p>
        </p:txBody>
      </p:sp>
      <p:sp>
        <p:nvSpPr>
          <p:cNvPr id="2" name="AutoShape 2" descr="Microsoft Azure – Intelligent immigra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873742" y="1289773"/>
            <a:ext cx="661940" cy="432163"/>
          </a:xfrm>
          <a:prstGeom prst="rect">
            <a:avLst/>
          </a:prstGeom>
        </p:spPr>
      </p:pic>
      <p:sp>
        <p:nvSpPr>
          <p:cNvPr id="21" name="Rectangle 20"/>
          <p:cNvSpPr/>
          <p:nvPr/>
        </p:nvSpPr>
        <p:spPr>
          <a:xfrm>
            <a:off x="2201826" y="1342024"/>
            <a:ext cx="1041848"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Generate</a:t>
            </a:r>
          </a:p>
          <a:p>
            <a:pPr algn="ctr"/>
            <a:r>
              <a:rPr lang="en-US" sz="900" dirty="0">
                <a:solidFill>
                  <a:schemeClr val="tx1"/>
                </a:solidFill>
                <a:latin typeface="Arial" panose="020B0604020202020204" pitchFamily="34" charset="0"/>
                <a:cs typeface="Arial" panose="020B0604020202020204" pitchFamily="34" charset="0"/>
              </a:rPr>
              <a:t>Synthetic Data</a:t>
            </a:r>
          </a:p>
        </p:txBody>
      </p:sp>
      <p:cxnSp>
        <p:nvCxnSpPr>
          <p:cNvPr id="7" name="Straight Arrow Connector 6"/>
          <p:cNvCxnSpPr>
            <a:stCxn id="4" idx="3"/>
            <a:endCxn id="21" idx="1"/>
          </p:cNvCxnSpPr>
          <p:nvPr/>
        </p:nvCxnSpPr>
        <p:spPr>
          <a:xfrm flipV="1">
            <a:off x="1535682" y="1505854"/>
            <a:ext cx="6661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9" name="Group 8"/>
          <p:cNvGrpSpPr/>
          <p:nvPr/>
        </p:nvGrpSpPr>
        <p:grpSpPr>
          <a:xfrm>
            <a:off x="4546091" y="875477"/>
            <a:ext cx="652743" cy="572198"/>
            <a:chOff x="3341914" y="870856"/>
            <a:chExt cx="652743" cy="572198"/>
          </a:xfrm>
        </p:grpSpPr>
        <p:pic>
          <p:nvPicPr>
            <p:cNvPr id="1028" name="Picture 4" descr="https://blog.resellerclub.com/wp-content/uploads/2019/06/unnamed.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04" t="26473" r="42074" b="45171"/>
            <a:stretch/>
          </p:blipFill>
          <p:spPr bwMode="auto">
            <a:xfrm>
              <a:off x="3438947" y="870856"/>
              <a:ext cx="458677" cy="4223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41914" y="1258388"/>
              <a:ext cx="652743"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Hypervisor 1</a:t>
              </a:r>
            </a:p>
          </p:txBody>
        </p:sp>
      </p:grpSp>
      <p:grpSp>
        <p:nvGrpSpPr>
          <p:cNvPr id="29" name="Group 28"/>
          <p:cNvGrpSpPr/>
          <p:nvPr/>
        </p:nvGrpSpPr>
        <p:grpSpPr>
          <a:xfrm>
            <a:off x="4546091" y="1799988"/>
            <a:ext cx="652743" cy="572198"/>
            <a:chOff x="3341914" y="870856"/>
            <a:chExt cx="652743" cy="572198"/>
          </a:xfrm>
        </p:grpSpPr>
        <p:pic>
          <p:nvPicPr>
            <p:cNvPr id="30" name="Picture 4" descr="https://blog.resellerclub.com/wp-content/uploads/2019/06/unnamed.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04" t="26473" r="42074" b="45171"/>
            <a:stretch/>
          </p:blipFill>
          <p:spPr bwMode="auto">
            <a:xfrm>
              <a:off x="3438947" y="870856"/>
              <a:ext cx="458677" cy="4223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341914" y="1258388"/>
              <a:ext cx="652743"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Hypervisor 2</a:t>
              </a:r>
            </a:p>
          </p:txBody>
        </p:sp>
      </p:grpSp>
      <p:grpSp>
        <p:nvGrpSpPr>
          <p:cNvPr id="32" name="Group 31"/>
          <p:cNvGrpSpPr/>
          <p:nvPr/>
        </p:nvGrpSpPr>
        <p:grpSpPr>
          <a:xfrm>
            <a:off x="4546091" y="2752526"/>
            <a:ext cx="652743" cy="572198"/>
            <a:chOff x="3341914" y="870856"/>
            <a:chExt cx="652743" cy="572198"/>
          </a:xfrm>
        </p:grpSpPr>
        <p:pic>
          <p:nvPicPr>
            <p:cNvPr id="33" name="Picture 4" descr="https://blog.resellerclub.com/wp-content/uploads/2019/06/unnamed.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04" t="26473" r="42074" b="45171"/>
            <a:stretch/>
          </p:blipFill>
          <p:spPr bwMode="auto">
            <a:xfrm>
              <a:off x="3438947" y="870856"/>
              <a:ext cx="458677" cy="4223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341914" y="1258388"/>
              <a:ext cx="652743"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Hypervisor 3</a:t>
              </a:r>
            </a:p>
          </p:txBody>
        </p:sp>
      </p:grpSp>
      <p:grpSp>
        <p:nvGrpSpPr>
          <p:cNvPr id="39" name="Group 38"/>
          <p:cNvGrpSpPr/>
          <p:nvPr/>
        </p:nvGrpSpPr>
        <p:grpSpPr>
          <a:xfrm>
            <a:off x="4546091" y="3719076"/>
            <a:ext cx="652743" cy="572198"/>
            <a:chOff x="3341914" y="870856"/>
            <a:chExt cx="652743" cy="572198"/>
          </a:xfrm>
        </p:grpSpPr>
        <p:pic>
          <p:nvPicPr>
            <p:cNvPr id="40" name="Picture 4" descr="https://blog.resellerclub.com/wp-content/uploads/2019/06/unnamed.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04" t="26473" r="42074" b="45171"/>
            <a:stretch/>
          </p:blipFill>
          <p:spPr bwMode="auto">
            <a:xfrm>
              <a:off x="3438947" y="870856"/>
              <a:ext cx="458677" cy="4223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3341914" y="1258388"/>
              <a:ext cx="652743"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Hypervisor n</a:t>
              </a:r>
            </a:p>
          </p:txBody>
        </p:sp>
      </p:grpSp>
      <p:cxnSp>
        <p:nvCxnSpPr>
          <p:cNvPr id="42" name="Straight Arrow Connector 41"/>
          <p:cNvCxnSpPr>
            <a:stCxn id="21" idx="3"/>
            <a:endCxn id="1028" idx="1"/>
          </p:cNvCxnSpPr>
          <p:nvPr/>
        </p:nvCxnSpPr>
        <p:spPr>
          <a:xfrm flipV="1">
            <a:off x="3243674" y="1086661"/>
            <a:ext cx="1399450" cy="4191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21" idx="3"/>
            <a:endCxn id="30" idx="1"/>
          </p:cNvCxnSpPr>
          <p:nvPr/>
        </p:nvCxnSpPr>
        <p:spPr>
          <a:xfrm>
            <a:off x="3243674" y="1505854"/>
            <a:ext cx="1399450" cy="505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21" idx="3"/>
            <a:endCxn id="33" idx="1"/>
          </p:cNvCxnSpPr>
          <p:nvPr/>
        </p:nvCxnSpPr>
        <p:spPr>
          <a:xfrm>
            <a:off x="3243674" y="1505854"/>
            <a:ext cx="1399450" cy="1457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21" idx="3"/>
            <a:endCxn id="40" idx="1"/>
          </p:cNvCxnSpPr>
          <p:nvPr/>
        </p:nvCxnSpPr>
        <p:spPr>
          <a:xfrm>
            <a:off x="3243674" y="1505854"/>
            <a:ext cx="1399450" cy="2424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3" name="Picture 62"/>
          <p:cNvPicPr>
            <a:picLocks noChangeAspect="1"/>
          </p:cNvPicPr>
          <p:nvPr/>
        </p:nvPicPr>
        <p:blipFill rotWithShape="1">
          <a:blip r:embed="rId4" cstate="print">
            <a:extLst>
              <a:ext uri="{28A0092B-C50C-407E-A947-70E740481C1C}">
                <a14:useLocalDpi xmlns:a14="http://schemas.microsoft.com/office/drawing/2010/main" val="0"/>
              </a:ext>
            </a:extLst>
          </a:blip>
          <a:srcRect l="9174" t="9536" r="8068" b="5048"/>
          <a:stretch/>
        </p:blipFill>
        <p:spPr>
          <a:xfrm>
            <a:off x="5409992" y="868803"/>
            <a:ext cx="1422763" cy="917770"/>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9174" t="9536" r="8068" b="5048"/>
          <a:stretch/>
        </p:blipFill>
        <p:spPr>
          <a:xfrm>
            <a:off x="5409992" y="1848017"/>
            <a:ext cx="1422763" cy="917770"/>
          </a:xfrm>
          <a:prstGeom prst="rect">
            <a:avLst/>
          </a:prstGeom>
        </p:spPr>
      </p:pic>
      <p:pic>
        <p:nvPicPr>
          <p:cNvPr id="70" name="Picture 69"/>
          <p:cNvPicPr>
            <a:picLocks noChangeAspect="1"/>
          </p:cNvPicPr>
          <p:nvPr/>
        </p:nvPicPr>
        <p:blipFill rotWithShape="1">
          <a:blip r:embed="rId4" cstate="print">
            <a:extLst>
              <a:ext uri="{28A0092B-C50C-407E-A947-70E740481C1C}">
                <a14:useLocalDpi xmlns:a14="http://schemas.microsoft.com/office/drawing/2010/main" val="0"/>
              </a:ext>
            </a:extLst>
          </a:blip>
          <a:srcRect l="9174" t="9536" r="8068" b="5048"/>
          <a:stretch/>
        </p:blipFill>
        <p:spPr>
          <a:xfrm>
            <a:off x="5409992" y="2827231"/>
            <a:ext cx="1422763" cy="917770"/>
          </a:xfrm>
          <a:prstGeom prst="rect">
            <a:avLst/>
          </a:prstGeom>
        </p:spPr>
      </p:pic>
      <p:pic>
        <p:nvPicPr>
          <p:cNvPr id="71" name="Picture 70"/>
          <p:cNvPicPr>
            <a:picLocks noChangeAspect="1"/>
          </p:cNvPicPr>
          <p:nvPr/>
        </p:nvPicPr>
        <p:blipFill rotWithShape="1">
          <a:blip r:embed="rId4" cstate="print">
            <a:extLst>
              <a:ext uri="{28A0092B-C50C-407E-A947-70E740481C1C}">
                <a14:useLocalDpi xmlns:a14="http://schemas.microsoft.com/office/drawing/2010/main" val="0"/>
              </a:ext>
            </a:extLst>
          </a:blip>
          <a:srcRect l="9174" t="9536" r="8068" b="5048"/>
          <a:stretch/>
        </p:blipFill>
        <p:spPr>
          <a:xfrm>
            <a:off x="5409992" y="3806445"/>
            <a:ext cx="1422763" cy="917770"/>
          </a:xfrm>
          <a:prstGeom prst="rect">
            <a:avLst/>
          </a:prstGeom>
        </p:spPr>
      </p:pic>
      <p:pic>
        <p:nvPicPr>
          <p:cNvPr id="68" name="Picture 67"/>
          <p:cNvPicPr>
            <a:picLocks noChangeAspect="1"/>
          </p:cNvPicPr>
          <p:nvPr/>
        </p:nvPicPr>
        <p:blipFill rotWithShape="1">
          <a:blip r:embed="rId5" cstate="print">
            <a:extLst>
              <a:ext uri="{28A0092B-C50C-407E-A947-70E740481C1C}">
                <a14:useLocalDpi xmlns:a14="http://schemas.microsoft.com/office/drawing/2010/main" val="0"/>
              </a:ext>
            </a:extLst>
          </a:blip>
          <a:srcRect l="8036" t="8108" r="8229" b="5405"/>
          <a:stretch/>
        </p:blipFill>
        <p:spPr>
          <a:xfrm>
            <a:off x="6971484" y="837075"/>
            <a:ext cx="1452154" cy="937414"/>
          </a:xfrm>
          <a:prstGeom prst="rect">
            <a:avLst/>
          </a:prstGeom>
        </p:spPr>
      </p:pic>
      <p:pic>
        <p:nvPicPr>
          <p:cNvPr id="72" name="Picture 71"/>
          <p:cNvPicPr>
            <a:picLocks noChangeAspect="1"/>
          </p:cNvPicPr>
          <p:nvPr/>
        </p:nvPicPr>
        <p:blipFill rotWithShape="1">
          <a:blip r:embed="rId6" cstate="print">
            <a:extLst>
              <a:ext uri="{28A0092B-C50C-407E-A947-70E740481C1C}">
                <a14:useLocalDpi xmlns:a14="http://schemas.microsoft.com/office/drawing/2010/main" val="0"/>
              </a:ext>
            </a:extLst>
          </a:blip>
          <a:srcRect l="8761" t="8493" r="7745" b="4247"/>
          <a:stretch/>
        </p:blipFill>
        <p:spPr>
          <a:xfrm>
            <a:off x="6988732" y="1827899"/>
            <a:ext cx="1447969" cy="945782"/>
          </a:xfrm>
          <a:prstGeom prst="rect">
            <a:avLst/>
          </a:prstGeom>
        </p:spPr>
      </p:pic>
      <p:pic>
        <p:nvPicPr>
          <p:cNvPr id="73" name="Picture 72"/>
          <p:cNvPicPr>
            <a:picLocks noChangeAspect="1"/>
          </p:cNvPicPr>
          <p:nvPr/>
        </p:nvPicPr>
        <p:blipFill rotWithShape="1">
          <a:blip r:embed="rId7" cstate="print">
            <a:extLst>
              <a:ext uri="{28A0092B-C50C-407E-A947-70E740481C1C}">
                <a14:useLocalDpi xmlns:a14="http://schemas.microsoft.com/office/drawing/2010/main" val="0"/>
              </a:ext>
            </a:extLst>
          </a:blip>
          <a:srcRect l="8519" t="8494" r="8953" b="5019"/>
          <a:stretch/>
        </p:blipFill>
        <p:spPr>
          <a:xfrm>
            <a:off x="6979345" y="2805211"/>
            <a:ext cx="1431229" cy="937413"/>
          </a:xfrm>
          <a:prstGeom prst="rect">
            <a:avLst/>
          </a:prstGeom>
        </p:spPr>
      </p:pic>
      <p:pic>
        <p:nvPicPr>
          <p:cNvPr id="74" name="Picture 73"/>
          <p:cNvPicPr>
            <a:picLocks noChangeAspect="1"/>
          </p:cNvPicPr>
          <p:nvPr/>
        </p:nvPicPr>
        <p:blipFill rotWithShape="1">
          <a:blip r:embed="rId8" cstate="print">
            <a:extLst>
              <a:ext uri="{28A0092B-C50C-407E-A947-70E740481C1C}">
                <a14:useLocalDpi xmlns:a14="http://schemas.microsoft.com/office/drawing/2010/main" val="0"/>
              </a:ext>
            </a:extLst>
          </a:blip>
          <a:srcRect l="8036" t="7336" r="9677" b="5406"/>
          <a:stretch/>
        </p:blipFill>
        <p:spPr>
          <a:xfrm>
            <a:off x="6970468" y="3743784"/>
            <a:ext cx="1427044" cy="945782"/>
          </a:xfrm>
          <a:prstGeom prst="rect">
            <a:avLst/>
          </a:prstGeom>
        </p:spPr>
      </p:pic>
      <p:sp>
        <p:nvSpPr>
          <p:cNvPr id="76" name="TextBox 75"/>
          <p:cNvSpPr txBox="1"/>
          <p:nvPr/>
        </p:nvSpPr>
        <p:spPr>
          <a:xfrm>
            <a:off x="7430861" y="635724"/>
            <a:ext cx="543739"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Abnormal</a:t>
            </a:r>
          </a:p>
        </p:txBody>
      </p:sp>
      <p:sp>
        <p:nvSpPr>
          <p:cNvPr id="77" name="TextBox 76"/>
          <p:cNvSpPr txBox="1"/>
          <p:nvPr/>
        </p:nvSpPr>
        <p:spPr>
          <a:xfrm>
            <a:off x="5881143" y="635724"/>
            <a:ext cx="450764"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Normal</a:t>
            </a:r>
          </a:p>
        </p:txBody>
      </p:sp>
      <p:sp>
        <p:nvSpPr>
          <p:cNvPr id="78" name="Rectangle 77"/>
          <p:cNvSpPr/>
          <p:nvPr/>
        </p:nvSpPr>
        <p:spPr>
          <a:xfrm>
            <a:off x="5274673" y="630827"/>
            <a:ext cx="3225437" cy="4110990"/>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2201826" y="2012637"/>
            <a:ext cx="1041848"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Generators</a:t>
            </a:r>
          </a:p>
          <a:p>
            <a:pPr algn="ctr"/>
            <a:r>
              <a:rPr lang="en-US" sz="900" dirty="0">
                <a:solidFill>
                  <a:schemeClr val="tx1"/>
                </a:solidFill>
                <a:latin typeface="Arial" panose="020B0604020202020204" pitchFamily="34" charset="0"/>
                <a:cs typeface="Arial" panose="020B0604020202020204" pitchFamily="34" charset="0"/>
              </a:rPr>
              <a:t>(e.g., random)</a:t>
            </a:r>
          </a:p>
        </p:txBody>
      </p:sp>
      <p:cxnSp>
        <p:nvCxnSpPr>
          <p:cNvPr id="80" name="Straight Arrow Connector 79"/>
          <p:cNvCxnSpPr>
            <a:stCxn id="79" idx="0"/>
            <a:endCxn id="21" idx="2"/>
          </p:cNvCxnSpPr>
          <p:nvPr/>
        </p:nvCxnSpPr>
        <p:spPr>
          <a:xfrm flipV="1">
            <a:off x="2722750" y="1669684"/>
            <a:ext cx="0" cy="342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4674542" y="3283400"/>
            <a:ext cx="343364" cy="369332"/>
          </a:xfrm>
          <a:prstGeom prst="rect">
            <a:avLst/>
          </a:prstGeom>
          <a:noFill/>
        </p:spPr>
        <p:txBody>
          <a:bodyPr wrap="none" rtlCol="0">
            <a:spAutoFit/>
          </a:bodyPr>
          <a:lstStyle/>
          <a:p>
            <a:r>
              <a:rPr lang="en-US" dirty="0"/>
              <a:t>…</a:t>
            </a:r>
          </a:p>
        </p:txBody>
      </p:sp>
      <p:pic>
        <p:nvPicPr>
          <p:cNvPr id="86" name="Picture 85"/>
          <p:cNvPicPr>
            <a:picLocks noChangeAspect="1"/>
          </p:cNvPicPr>
          <p:nvPr/>
        </p:nvPicPr>
        <p:blipFill>
          <a:blip r:embed="rId9">
            <a:clrChange>
              <a:clrFrom>
                <a:srgbClr val="FFFFFF"/>
              </a:clrFrom>
              <a:clrTo>
                <a:srgbClr val="FFFFFF">
                  <a:alpha val="0"/>
                </a:srgbClr>
              </a:clrTo>
            </a:clrChange>
          </a:blip>
          <a:stretch>
            <a:fillRect/>
          </a:stretch>
        </p:blipFill>
        <p:spPr>
          <a:xfrm>
            <a:off x="1078074" y="1672300"/>
            <a:ext cx="209656" cy="274971"/>
          </a:xfrm>
          <a:prstGeom prst="rect">
            <a:avLst/>
          </a:prstGeom>
        </p:spPr>
      </p:pic>
      <p:pic>
        <p:nvPicPr>
          <p:cNvPr id="87" name="Picture 86"/>
          <p:cNvPicPr>
            <a:picLocks noChangeAspect="1"/>
          </p:cNvPicPr>
          <p:nvPr/>
        </p:nvPicPr>
        <p:blipFill>
          <a:blip r:embed="rId9"/>
          <a:stretch>
            <a:fillRect/>
          </a:stretch>
        </p:blipFill>
        <p:spPr>
          <a:xfrm>
            <a:off x="868116" y="1707950"/>
            <a:ext cx="209656" cy="274971"/>
          </a:xfrm>
          <a:prstGeom prst="rect">
            <a:avLst/>
          </a:prstGeom>
        </p:spPr>
      </p:pic>
      <p:pic>
        <p:nvPicPr>
          <p:cNvPr id="88" name="Picture 87"/>
          <p:cNvPicPr>
            <a:picLocks noChangeAspect="1"/>
          </p:cNvPicPr>
          <p:nvPr/>
        </p:nvPicPr>
        <p:blipFill>
          <a:blip r:embed="rId9"/>
          <a:stretch>
            <a:fillRect/>
          </a:stretch>
        </p:blipFill>
        <p:spPr>
          <a:xfrm>
            <a:off x="1287080" y="1720197"/>
            <a:ext cx="209656" cy="274971"/>
          </a:xfrm>
          <a:prstGeom prst="rect">
            <a:avLst/>
          </a:prstGeom>
        </p:spPr>
      </p:pic>
      <p:sp>
        <p:nvSpPr>
          <p:cNvPr id="85" name="TextBox 84"/>
          <p:cNvSpPr txBox="1"/>
          <p:nvPr/>
        </p:nvSpPr>
        <p:spPr>
          <a:xfrm>
            <a:off x="737541" y="2008069"/>
            <a:ext cx="87395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Open Datasets</a:t>
            </a:r>
          </a:p>
        </p:txBody>
      </p:sp>
      <p:sp>
        <p:nvSpPr>
          <p:cNvPr id="90" name="TextBox 89"/>
          <p:cNvSpPr txBox="1"/>
          <p:nvPr/>
        </p:nvSpPr>
        <p:spPr>
          <a:xfrm>
            <a:off x="1507066" y="1257358"/>
            <a:ext cx="56938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VM data</a:t>
            </a:r>
          </a:p>
        </p:txBody>
      </p:sp>
      <p:sp>
        <p:nvSpPr>
          <p:cNvPr id="97" name="TextBox 96"/>
          <p:cNvSpPr txBox="1"/>
          <p:nvPr/>
        </p:nvSpPr>
        <p:spPr>
          <a:xfrm>
            <a:off x="2698044" y="1673165"/>
            <a:ext cx="707245" cy="338554"/>
          </a:xfrm>
          <a:prstGeom prst="rect">
            <a:avLst/>
          </a:prstGeom>
          <a:noFill/>
        </p:spPr>
        <p:txBody>
          <a:bodyPr wrap="none" rtlCol="0">
            <a:spAutoFit/>
          </a:bodyPr>
          <a:lstStyle/>
          <a:p>
            <a:r>
              <a:rPr lang="en-US" sz="800" i="1" dirty="0">
                <a:latin typeface="Arial" panose="020B0604020202020204" pitchFamily="34" charset="0"/>
                <a:cs typeface="Arial" panose="020B0604020202020204" pitchFamily="34" charset="0"/>
              </a:rPr>
              <a:t>Change </a:t>
            </a:r>
          </a:p>
          <a:p>
            <a:r>
              <a:rPr lang="en-US" sz="800" i="1" dirty="0">
                <a:latin typeface="Arial" panose="020B0604020202020204" pitchFamily="34" charset="0"/>
                <a:cs typeface="Arial" panose="020B0604020202020204" pitchFamily="34" charset="0"/>
              </a:rPr>
              <a:t>base signal</a:t>
            </a:r>
          </a:p>
        </p:txBody>
      </p:sp>
      <p:graphicFrame>
        <p:nvGraphicFramePr>
          <p:cNvPr id="103" name="Table 6">
            <a:extLst>
              <a:ext uri="{FF2B5EF4-FFF2-40B4-BE49-F238E27FC236}">
                <a16:creationId xmlns:a16="http://schemas.microsoft.com/office/drawing/2014/main" id="{CD30FE54-20C7-364E-9B63-84EE96657D0D}"/>
              </a:ext>
            </a:extLst>
          </p:cNvPr>
          <p:cNvGraphicFramePr>
            <a:graphicFrameLocks noGrp="1"/>
          </p:cNvGraphicFramePr>
          <p:nvPr/>
        </p:nvGraphicFramePr>
        <p:xfrm>
          <a:off x="491484" y="3326123"/>
          <a:ext cx="3467152" cy="1399686"/>
        </p:xfrm>
        <a:graphic>
          <a:graphicData uri="http://schemas.openxmlformats.org/drawingml/2006/table">
            <a:tbl>
              <a:tblPr firstRow="1" bandRow="1">
                <a:tableStyleId>{5940675A-B579-460E-94D1-54222C63F5DA}</a:tableStyleId>
              </a:tblPr>
              <a:tblGrid>
                <a:gridCol w="266467">
                  <a:extLst>
                    <a:ext uri="{9D8B030D-6E8A-4147-A177-3AD203B41FA5}">
                      <a16:colId xmlns:a16="http://schemas.microsoft.com/office/drawing/2014/main" val="2907740955"/>
                    </a:ext>
                  </a:extLst>
                </a:gridCol>
                <a:gridCol w="995589">
                  <a:extLst>
                    <a:ext uri="{9D8B030D-6E8A-4147-A177-3AD203B41FA5}">
                      <a16:colId xmlns:a16="http://schemas.microsoft.com/office/drawing/2014/main" val="2014208130"/>
                    </a:ext>
                  </a:extLst>
                </a:gridCol>
                <a:gridCol w="436504">
                  <a:extLst>
                    <a:ext uri="{9D8B030D-6E8A-4147-A177-3AD203B41FA5}">
                      <a16:colId xmlns:a16="http://schemas.microsoft.com/office/drawing/2014/main" val="1034964995"/>
                    </a:ext>
                  </a:extLst>
                </a:gridCol>
                <a:gridCol w="571970">
                  <a:extLst>
                    <a:ext uri="{9D8B030D-6E8A-4147-A177-3AD203B41FA5}">
                      <a16:colId xmlns:a16="http://schemas.microsoft.com/office/drawing/2014/main" val="1473353969"/>
                    </a:ext>
                  </a:extLst>
                </a:gridCol>
                <a:gridCol w="586036">
                  <a:extLst>
                    <a:ext uri="{9D8B030D-6E8A-4147-A177-3AD203B41FA5}">
                      <a16:colId xmlns:a16="http://schemas.microsoft.com/office/drawing/2014/main" val="1130259739"/>
                    </a:ext>
                  </a:extLst>
                </a:gridCol>
                <a:gridCol w="610586">
                  <a:extLst>
                    <a:ext uri="{9D8B030D-6E8A-4147-A177-3AD203B41FA5}">
                      <a16:colId xmlns:a16="http://schemas.microsoft.com/office/drawing/2014/main" val="334306367"/>
                    </a:ext>
                  </a:extLst>
                </a:gridCol>
              </a:tblGrid>
              <a:tr h="219498">
                <a:tc>
                  <a:txBody>
                    <a:bodyPr/>
                    <a:lstStyle/>
                    <a:p>
                      <a:endParaRPr lang="en-US" sz="800" b="1" dirty="0">
                        <a:solidFill>
                          <a:schemeClr val="bg1"/>
                        </a:solidFill>
                        <a:latin typeface="Arial" panose="020B0604020202020204" pitchFamily="34" charset="0"/>
                        <a:cs typeface="Arial" panose="020B0604020202020204" pitchFamily="34" charset="0"/>
                      </a:endParaRP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800" b="1" dirty="0">
                          <a:solidFill>
                            <a:schemeClr val="bg1"/>
                          </a:solidFill>
                          <a:latin typeface="Arial" panose="020B0604020202020204" pitchFamily="34" charset="0"/>
                          <a:cs typeface="Arial" panose="020B0604020202020204" pitchFamily="34" charset="0"/>
                        </a:rPr>
                        <a:t>Dataset</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800" b="1" dirty="0">
                          <a:solidFill>
                            <a:schemeClr val="bg1"/>
                          </a:solidFill>
                          <a:latin typeface="Arial" panose="020B0604020202020204" pitchFamily="34" charset="0"/>
                          <a:cs typeface="Arial" panose="020B0604020202020204" pitchFamily="34" charset="0"/>
                        </a:rPr>
                        <a:t>Time Ticks</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800" b="1" dirty="0">
                          <a:solidFill>
                            <a:schemeClr val="bg1"/>
                          </a:solidFill>
                          <a:latin typeface="Arial" panose="020B0604020202020204" pitchFamily="34" charset="0"/>
                          <a:cs typeface="Arial" panose="020B0604020202020204" pitchFamily="34" charset="0"/>
                        </a:rPr>
                        <a:t>Number of VMs</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800" b="1" dirty="0">
                          <a:solidFill>
                            <a:schemeClr val="bg1"/>
                          </a:solidFill>
                          <a:latin typeface="Arial" panose="020B0604020202020204" pitchFamily="34" charset="0"/>
                          <a:cs typeface="Arial" panose="020B0604020202020204" pitchFamily="34" charset="0"/>
                        </a:rPr>
                        <a:t>Positive Cases</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800" b="1" dirty="0">
                          <a:solidFill>
                            <a:schemeClr val="bg1"/>
                          </a:solidFill>
                          <a:latin typeface="Arial" panose="020B0604020202020204" pitchFamily="34" charset="0"/>
                          <a:cs typeface="Arial" panose="020B0604020202020204" pitchFamily="34" charset="0"/>
                        </a:rPr>
                        <a:t>Negative Cases</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92268050"/>
                  </a:ext>
                </a:extLst>
              </a:tr>
              <a:tr h="198083">
                <a:tc>
                  <a:txBody>
                    <a:bodyPr/>
                    <a:lstStyle/>
                    <a:p>
                      <a:pPr algn="l"/>
                      <a:r>
                        <a:rPr lang="en-US" sz="700" dirty="0">
                          <a:latin typeface="Arial" panose="020B0604020202020204" pitchFamily="34" charset="0"/>
                          <a:cs typeface="Arial" panose="020B0604020202020204" pitchFamily="34" charset="0"/>
                        </a:rPr>
                        <a:t>1</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Synthetic Dataset [1]</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1000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5</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5</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1269637"/>
                  </a:ext>
                </a:extLst>
              </a:tr>
              <a:tr h="305156">
                <a:tc>
                  <a:txBody>
                    <a:bodyPr/>
                    <a:lstStyle/>
                    <a:p>
                      <a:pPr algn="l"/>
                      <a:r>
                        <a:rPr lang="en-US" sz="700" dirty="0">
                          <a:latin typeface="Arial" panose="020B0604020202020204" pitchFamily="34" charset="0"/>
                          <a:cs typeface="Arial" panose="020B0604020202020204" pitchFamily="34" charset="0"/>
                        </a:rPr>
                        <a:t>2</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Experimental Synthetic Merged Dataset [2]</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5400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2 + 8 (synthetic)</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42</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17</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8503913"/>
                  </a:ext>
                </a:extLst>
              </a:tr>
              <a:tr h="305156">
                <a:tc>
                  <a:txBody>
                    <a:bodyPr/>
                    <a:lstStyle/>
                    <a:p>
                      <a:pPr algn="l"/>
                      <a:r>
                        <a:rPr lang="en-US" sz="700" dirty="0">
                          <a:latin typeface="Arial" panose="020B0604020202020204" pitchFamily="34" charset="0"/>
                          <a:cs typeface="Arial" panose="020B0604020202020204" pitchFamily="34" charset="0"/>
                        </a:rPr>
                        <a:t>3</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Microsoft Azure Dataset</a:t>
                      </a:r>
                      <a:r>
                        <a:rPr lang="en-US" sz="700" dirty="0">
                          <a:solidFill>
                            <a:srgbClr val="FF0000"/>
                          </a:solidFill>
                          <a:latin typeface="Arial" panose="020B0604020202020204" pitchFamily="34" charset="0"/>
                          <a:cs typeface="Arial" panose="020B0604020202020204" pitchFamily="34" charset="0"/>
                        </a:rPr>
                        <a:t>*</a:t>
                      </a:r>
                      <a:r>
                        <a:rPr lang="en-US" sz="700" dirty="0">
                          <a:latin typeface="Arial" panose="020B0604020202020204" pitchFamily="34" charset="0"/>
                          <a:cs typeface="Arial" panose="020B0604020202020204" pitchFamily="34" charset="0"/>
                        </a:rPr>
                        <a:t>[3]</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5400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16</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0543931"/>
                  </a:ext>
                </a:extLst>
              </a:tr>
              <a:tr h="195407">
                <a:tc>
                  <a:txBody>
                    <a:bodyPr/>
                    <a:lstStyle/>
                    <a:p>
                      <a:pPr algn="l"/>
                      <a:r>
                        <a:rPr lang="en-US" sz="700" dirty="0">
                          <a:latin typeface="Arial" panose="020B0604020202020204" pitchFamily="34" charset="0"/>
                          <a:cs typeface="Arial" panose="020B0604020202020204" pitchFamily="34" charset="0"/>
                        </a:rPr>
                        <a:t>4</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Alibaba Dataset</a:t>
                      </a:r>
                      <a:r>
                        <a:rPr lang="en-US" sz="700" dirty="0">
                          <a:solidFill>
                            <a:srgbClr val="FF0000"/>
                          </a:solidFill>
                          <a:latin typeface="Arial" panose="020B0604020202020204" pitchFamily="34" charset="0"/>
                          <a:cs typeface="Arial" panose="020B0604020202020204" pitchFamily="34" charset="0"/>
                        </a:rPr>
                        <a:t>*</a:t>
                      </a:r>
                      <a:r>
                        <a:rPr lang="en-US" sz="700" dirty="0">
                          <a:latin typeface="Arial" panose="020B0604020202020204" pitchFamily="34" charset="0"/>
                          <a:cs typeface="Arial" panose="020B0604020202020204" pitchFamily="34" charset="0"/>
                        </a:rPr>
                        <a:t>[4]</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700" dirty="0">
                          <a:latin typeface="Arial" panose="020B0604020202020204" pitchFamily="34" charset="0"/>
                          <a:cs typeface="Arial" panose="020B0604020202020204" pitchFamily="34" charset="0"/>
                        </a:rPr>
                        <a:t>5400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latin typeface="Arial" panose="020B0604020202020204" pitchFamily="34" charset="0"/>
                          <a:cs typeface="Arial" panose="020B0604020202020204" pitchFamily="34" charset="0"/>
                        </a:rPr>
                        <a:t>10</a:t>
                      </a:r>
                    </a:p>
                  </a:txBody>
                  <a:tcPr marL="68580" marR="68580"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426131"/>
                  </a:ext>
                </a:extLst>
              </a:tr>
            </a:tbl>
          </a:graphicData>
        </a:graphic>
      </p:graphicFrame>
      <p:sp>
        <p:nvSpPr>
          <p:cNvPr id="104" name="TextBox 103"/>
          <p:cNvSpPr txBox="1"/>
          <p:nvPr/>
        </p:nvSpPr>
        <p:spPr>
          <a:xfrm>
            <a:off x="453438" y="3083747"/>
            <a:ext cx="223330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Other datasets used in previous experiments</a:t>
            </a:r>
          </a:p>
        </p:txBody>
      </p:sp>
      <p:cxnSp>
        <p:nvCxnSpPr>
          <p:cNvPr id="119" name="Straight Connector 118">
            <a:extLst>
              <a:ext uri="{FF2B5EF4-FFF2-40B4-BE49-F238E27FC236}">
                <a16:creationId xmlns:a16="http://schemas.microsoft.com/office/drawing/2014/main" id="{3A333346-804D-564B-A450-5768048DFFE3}"/>
              </a:ext>
            </a:extLst>
          </p:cNvPr>
          <p:cNvCxnSpPr>
            <a:cxnSpLocks/>
          </p:cNvCxnSpPr>
          <p:nvPr/>
        </p:nvCxnSpPr>
        <p:spPr>
          <a:xfrm flipV="1">
            <a:off x="1189097" y="2271713"/>
            <a:ext cx="0" cy="762272"/>
          </a:xfrm>
          <a:prstGeom prst="line">
            <a:avLst/>
          </a:prstGeom>
          <a:ln>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62516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Dataset Generation</a:t>
            </a:r>
            <a:endParaRPr lang="en-US" sz="1400" b="0" dirty="0"/>
          </a:p>
        </p:txBody>
      </p:sp>
      <p:sp>
        <p:nvSpPr>
          <p:cNvPr id="2" name="AutoShape 2" descr="Microsoft Azure – Intelligent immigra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08191" y="1875913"/>
            <a:ext cx="800219" cy="230832"/>
          </a:xfrm>
          <a:prstGeom prst="rect">
            <a:avLst/>
          </a:prstGeom>
        </p:spPr>
        <p:txBody>
          <a:bodyPr wrap="none">
            <a:spAutoFit/>
          </a:bodyPr>
          <a:lstStyle/>
          <a:p>
            <a:pPr algn="ctr"/>
            <a:r>
              <a:rPr lang="en-US" sz="900" b="1" dirty="0">
                <a:latin typeface="Arial" panose="020B0604020202020204" pitchFamily="34" charset="0"/>
                <a:cs typeface="Arial" panose="020B0604020202020204" pitchFamily="34" charset="0"/>
              </a:rPr>
              <a:t>Generators</a:t>
            </a:r>
          </a:p>
        </p:txBody>
      </p:sp>
      <p:sp>
        <p:nvSpPr>
          <p:cNvPr id="10" name="Rectangle 9"/>
          <p:cNvSpPr/>
          <p:nvPr/>
        </p:nvSpPr>
        <p:spPr>
          <a:xfrm>
            <a:off x="3327276" y="2092329"/>
            <a:ext cx="1168400" cy="1371600"/>
          </a:xfrm>
          <a:prstGeom prst="rect">
            <a:avLst/>
          </a:prstGeom>
          <a:noFill/>
          <a:ln w="63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1576" y="692150"/>
            <a:ext cx="2286000" cy="1428750"/>
          </a:xfrm>
          <a:prstGeom prst="rect">
            <a:avLst/>
          </a:prstGeom>
        </p:spPr>
      </p:pic>
      <p:sp>
        <p:nvSpPr>
          <p:cNvPr id="58" name="TextBox 57"/>
          <p:cNvSpPr txBox="1"/>
          <p:nvPr/>
        </p:nvSpPr>
        <p:spPr>
          <a:xfrm>
            <a:off x="5615392" y="617595"/>
            <a:ext cx="53893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Normal</a:t>
            </a:r>
          </a:p>
        </p:txBody>
      </p:sp>
      <p:grpSp>
        <p:nvGrpSpPr>
          <p:cNvPr id="47" name="Group 46"/>
          <p:cNvGrpSpPr/>
          <p:nvPr/>
        </p:nvGrpSpPr>
        <p:grpSpPr>
          <a:xfrm>
            <a:off x="4266567" y="850077"/>
            <a:ext cx="652743" cy="572198"/>
            <a:chOff x="3341914" y="870856"/>
            <a:chExt cx="652743" cy="572198"/>
          </a:xfrm>
        </p:grpSpPr>
        <p:pic>
          <p:nvPicPr>
            <p:cNvPr id="48" name="Picture 4" descr="https://blog.resellerclub.com/wp-content/uploads/2019/06/unnamed.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04" t="26473" r="42074" b="45171"/>
            <a:stretch/>
          </p:blipFill>
          <p:spPr bwMode="auto">
            <a:xfrm>
              <a:off x="3438947" y="870856"/>
              <a:ext cx="458677" cy="42236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341914" y="1258388"/>
              <a:ext cx="652743"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Hypervisor 1</a:t>
              </a:r>
            </a:p>
          </p:txBody>
        </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7926" y="2066924"/>
            <a:ext cx="2286000" cy="142875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1893" y="3436143"/>
            <a:ext cx="2274570" cy="1421607"/>
          </a:xfrm>
          <a:prstGeom prst="rect">
            <a:avLst/>
          </a:prstGeom>
        </p:spPr>
      </p:pic>
      <p:cxnSp>
        <p:nvCxnSpPr>
          <p:cNvPr id="75" name="Straight Connector 74"/>
          <p:cNvCxnSpPr/>
          <p:nvPr/>
        </p:nvCxnSpPr>
        <p:spPr>
          <a:xfrm flipH="1">
            <a:off x="4546633" y="1909763"/>
            <a:ext cx="355919" cy="424777"/>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5" name="Group 64"/>
          <p:cNvGrpSpPr/>
          <p:nvPr/>
        </p:nvGrpSpPr>
        <p:grpSpPr>
          <a:xfrm>
            <a:off x="3305175" y="2336430"/>
            <a:ext cx="1550194" cy="876301"/>
            <a:chOff x="3202781" y="2336430"/>
            <a:chExt cx="1652588" cy="876301"/>
          </a:xfrm>
        </p:grpSpPr>
        <p:cxnSp>
          <p:nvCxnSpPr>
            <p:cNvPr id="81" name="Straight Connector 80"/>
            <p:cNvCxnSpPr/>
            <p:nvPr/>
          </p:nvCxnSpPr>
          <p:spPr>
            <a:xfrm>
              <a:off x="3202781" y="2336430"/>
              <a:ext cx="1313625" cy="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a:off x="3202781" y="2779343"/>
              <a:ext cx="1652588" cy="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3202781" y="3212731"/>
              <a:ext cx="1313625" cy="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1" name="Rectangle 50"/>
          <p:cNvSpPr/>
          <p:nvPr/>
        </p:nvSpPr>
        <p:spPr>
          <a:xfrm>
            <a:off x="3385977" y="2598428"/>
            <a:ext cx="1041848"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Random hard</a:t>
            </a:r>
          </a:p>
        </p:txBody>
      </p:sp>
      <p:sp>
        <p:nvSpPr>
          <p:cNvPr id="52" name="Rectangle 51"/>
          <p:cNvSpPr/>
          <p:nvPr/>
        </p:nvSpPr>
        <p:spPr>
          <a:xfrm>
            <a:off x="3385977" y="3039753"/>
            <a:ext cx="1041848"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Random difficult</a:t>
            </a:r>
          </a:p>
        </p:txBody>
      </p:sp>
      <p:sp>
        <p:nvSpPr>
          <p:cNvPr id="50" name="Rectangle 49"/>
          <p:cNvSpPr/>
          <p:nvPr/>
        </p:nvSpPr>
        <p:spPr>
          <a:xfrm>
            <a:off x="3385977" y="2157103"/>
            <a:ext cx="1041848" cy="327660"/>
          </a:xfrm>
          <a:prstGeom prst="rect">
            <a:avLst/>
          </a:prstGeom>
          <a:solidFill>
            <a:srgbClr val="0070C0">
              <a:alpha val="2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Random easy</a:t>
            </a:r>
          </a:p>
        </p:txBody>
      </p:sp>
      <p:cxnSp>
        <p:nvCxnSpPr>
          <p:cNvPr id="92" name="Straight Connector 91"/>
          <p:cNvCxnSpPr/>
          <p:nvPr/>
        </p:nvCxnSpPr>
        <p:spPr>
          <a:xfrm>
            <a:off x="4541871" y="3219450"/>
            <a:ext cx="355919" cy="424777"/>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Rectangle 1"/>
          <p:cNvSpPr>
            <a:spLocks noChangeArrowheads="1"/>
          </p:cNvSpPr>
          <p:nvPr/>
        </p:nvSpPr>
        <p:spPr bwMode="auto">
          <a:xfrm>
            <a:off x="360205" y="782136"/>
            <a:ext cx="2906871" cy="410881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1" i="0" u="none" strike="noStrike" cap="none" normalizeH="0" baseline="0" dirty="0" err="1">
                <a:ln>
                  <a:noFill/>
                </a:ln>
                <a:solidFill>
                  <a:srgbClr val="CC7832"/>
                </a:solidFill>
                <a:effectLst/>
                <a:latin typeface="Fira Code"/>
              </a:rPr>
              <a:t>def</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FFC66D"/>
                </a:solidFill>
                <a:effectLst/>
                <a:latin typeface="Fira Code"/>
              </a:rPr>
              <a:t>gen_random_hard</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A9B7C6"/>
                </a:solidFill>
                <a:effectLst/>
                <a:latin typeface="Fira Code"/>
              </a:rPr>
              <a:t> = </a:t>
            </a:r>
            <a:r>
              <a:rPr kumimoji="0" lang="en-US" altLang="en-US" sz="500" b="1" i="0" u="none" strike="noStrike" cap="none" normalizeH="0" baseline="0" dirty="0">
                <a:ln>
                  <a:noFill/>
                </a:ln>
                <a:solidFill>
                  <a:srgbClr val="6897BB"/>
                </a:solidFill>
                <a:effectLst/>
                <a:latin typeface="Fira Code"/>
              </a:rPr>
              <a:t>30</a:t>
            </a:r>
            <a:br>
              <a:rPr kumimoji="0" lang="en-US" altLang="en-US" sz="500" b="1" i="0" u="none" strike="noStrike" cap="none" normalizeH="0" baseline="0" dirty="0">
                <a:ln>
                  <a:noFill/>
                </a:ln>
                <a:solidFill>
                  <a:srgbClr val="6897BB"/>
                </a:solidFill>
                <a:effectLst/>
                <a:latin typeface="Fira Code"/>
              </a:rPr>
            </a:br>
            <a:r>
              <a:rPr kumimoji="0" lang="en-US" altLang="en-US" sz="500" b="1" i="0" u="none" strike="noStrike" cap="none" normalizeH="0" baseline="0" dirty="0">
                <a:ln>
                  <a:noFill/>
                </a:ln>
                <a:solidFill>
                  <a:srgbClr val="6897BB"/>
                </a:solidFill>
                <a:effectLst/>
                <a:latin typeface="Fira Code"/>
              </a:rPr>
              <a:t>    </a:t>
            </a:r>
            <a:r>
              <a:rPr kumimoji="0" lang="en-US" altLang="en-US" sz="500" b="1" i="0" u="none" strike="noStrike" cap="none" normalizeH="0" baseline="0" dirty="0">
                <a:ln>
                  <a:noFill/>
                </a:ln>
                <a:solidFill>
                  <a:srgbClr val="CC7832"/>
                </a:solidFill>
                <a:effectLst/>
                <a:latin typeface="Fira Code"/>
              </a:rPr>
              <a:t>return </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env</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'name'</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random_hard</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'description'</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'Increase 20%-50% (with delay 0-30, width 1-15) in 90% VMs'</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n_hypervisors</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5</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n_vms_sets</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10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15</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'data'</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src_data_dir</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os.path.abspath</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'../datasets/azure/normal/'</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dst_data_dir</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os.path.abspath</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'./.data/azure/</a:t>
            </a:r>
            <a:r>
              <a:rPr kumimoji="0" lang="en-US" altLang="en-US" sz="500" b="1" i="0" u="none" strike="noStrike" cap="none" normalizeH="0" baseline="0" dirty="0" err="1">
                <a:ln>
                  <a:noFill/>
                </a:ln>
                <a:solidFill>
                  <a:srgbClr val="6A8759"/>
                </a:solidFill>
                <a:effectLst/>
                <a:latin typeface="Fira Code"/>
              </a:rPr>
              <a:t>random_hard</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ts_len</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575</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ts_anomaly_point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50</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n_ts</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ts_percentage_affected</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.9</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ts_increase_width</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np.random.randint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1</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15</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ts_increase_delay</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np.random.randint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30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ts_increase_height_percentage</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np.random.uniform</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0.2</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0.5</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ts_stay_width</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np.random.randint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200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220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ts_decrease_width</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np.random.randint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1</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5</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ts_decrease_height_percentage</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np.random.uniform</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0.0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0.0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ts_decrease_delay</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err="1">
                <a:ln>
                  <a:noFill/>
                </a:ln>
                <a:solidFill>
                  <a:srgbClr val="A9B7C6"/>
                </a:solidFill>
                <a:effectLst/>
                <a:latin typeface="Fira Code"/>
              </a:rPr>
              <a:t>np.random.randint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897BB"/>
                </a:solidFill>
                <a:effectLst/>
                <a:latin typeface="Fira Code"/>
              </a:rPr>
              <a:t>1</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40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size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n_ts</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A9B7C6"/>
                </a:solidFill>
                <a:effectLst/>
                <a:latin typeface="Fira Code"/>
              </a:rPr>
              <a:t>tolist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param_grid</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window_long_sz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25</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30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40</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window_short_sz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10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20</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'threshold'</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1.6</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1.8</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2.2</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dynamic_filtering</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CC7832"/>
                </a:solidFill>
                <a:effectLst/>
                <a:latin typeface="Fira Code"/>
              </a:rPr>
              <a:t>True, False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overlap_min_pct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.7</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.8</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.9</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overlap_window_sz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6897BB"/>
                </a:solidFill>
                <a:effectLst/>
                <a:latin typeface="Fira Code"/>
              </a:rPr>
              <a:t>30</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'online'</a:t>
            </a:r>
            <a:r>
              <a:rPr kumimoji="0" lang="en-US" altLang="en-US" sz="500" b="1" i="0" u="none" strike="noStrike" cap="none" normalizeH="0" baseline="0" dirty="0">
                <a:ln>
                  <a:noFill/>
                </a:ln>
                <a:solidFill>
                  <a:srgbClr val="A9B7C6"/>
                </a:solidFill>
                <a:effectLst/>
                <a:latin typeface="Fira Code"/>
              </a:rPr>
              <a:t>: [</a:t>
            </a:r>
            <a:r>
              <a:rPr kumimoji="0" lang="en-US" altLang="en-US" sz="500" b="1" i="0" u="none" strike="noStrike" cap="none" normalizeH="0" baseline="0" dirty="0">
                <a:ln>
                  <a:noFill/>
                </a:ln>
                <a:solidFill>
                  <a:srgbClr val="CC7832"/>
                </a:solidFill>
                <a:effectLst/>
                <a:latin typeface="Fira Code"/>
              </a:rPr>
              <a:t>True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A8759"/>
                </a:solidFill>
                <a:effectLst/>
                <a:latin typeface="Fira Code"/>
              </a:rPr>
              <a:t>'optimization'</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Integer(</a:t>
            </a:r>
            <a:r>
              <a:rPr kumimoji="0" lang="en-US" altLang="en-US" sz="500" b="1" i="0" u="none" strike="noStrike" cap="none" normalizeH="0" baseline="0" dirty="0">
                <a:ln>
                  <a:noFill/>
                </a:ln>
                <a:solidFill>
                  <a:srgbClr val="6897BB"/>
                </a:solidFill>
                <a:effectLst/>
                <a:latin typeface="Fira Code"/>
              </a:rPr>
              <a:t>25</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40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window_long_sz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Integer(</a:t>
            </a:r>
            <a:r>
              <a:rPr kumimoji="0" lang="en-US" altLang="en-US" sz="500" b="1" i="0" u="none" strike="noStrike" cap="none" normalizeH="0" baseline="0" dirty="0">
                <a:ln>
                  <a:noFill/>
                </a:ln>
                <a:solidFill>
                  <a:srgbClr val="6897BB"/>
                </a:solidFill>
                <a:effectLst/>
                <a:latin typeface="Fira Code"/>
              </a:rPr>
              <a:t>10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window_short_sz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Real(</a:t>
            </a:r>
            <a:r>
              <a:rPr kumimoji="0" lang="en-US" altLang="en-US" sz="500" b="1" i="0" u="none" strike="noStrike" cap="none" normalizeH="0" baseline="0" dirty="0">
                <a:ln>
                  <a:noFill/>
                </a:ln>
                <a:solidFill>
                  <a:srgbClr val="6897BB"/>
                </a:solidFill>
                <a:effectLst/>
                <a:latin typeface="Fira Code"/>
              </a:rPr>
              <a:t>1.8</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2.1</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'threshold'</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8888C6"/>
                </a:solidFill>
                <a:effectLst/>
                <a:latin typeface="Fira Code"/>
              </a:rPr>
              <a:t>float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Integer(</a:t>
            </a:r>
            <a:r>
              <a:rPr kumimoji="0" lang="en-US" altLang="en-US" sz="500" b="1" i="0" u="none" strike="noStrike" cap="none" normalizeH="0" baseline="0" dirty="0">
                <a:ln>
                  <a:noFill/>
                </a:ln>
                <a:solidFill>
                  <a:srgbClr val="6897BB"/>
                </a:solidFill>
                <a:effectLst/>
                <a:latin typeface="Fira Code"/>
              </a:rPr>
              <a:t>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1</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dynamic_filtering</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Real(</a:t>
            </a:r>
            <a:r>
              <a:rPr kumimoji="0" lang="en-US" altLang="en-US" sz="500" b="1" i="0" u="none" strike="noStrike" cap="none" normalizeH="0" baseline="0" dirty="0">
                <a:ln>
                  <a:noFill/>
                </a:ln>
                <a:solidFill>
                  <a:srgbClr val="6897BB"/>
                </a:solidFill>
                <a:effectLst/>
                <a:latin typeface="Fira Code"/>
              </a:rPr>
              <a:t>.6</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.8</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overlap_min_pct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8888C6"/>
                </a:solidFill>
                <a:effectLst/>
                <a:latin typeface="Fira Code"/>
              </a:rPr>
              <a:t>float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Integer(</a:t>
            </a:r>
            <a:r>
              <a:rPr kumimoji="0" lang="en-US" altLang="en-US" sz="500" b="1" i="0" u="none" strike="noStrike" cap="none" normalizeH="0" baseline="0" dirty="0">
                <a:ln>
                  <a:noFill/>
                </a:ln>
                <a:solidFill>
                  <a:srgbClr val="6897BB"/>
                </a:solidFill>
                <a:effectLst/>
                <a:latin typeface="Fira Code"/>
              </a:rPr>
              <a:t>40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6897BB"/>
                </a:solidFill>
                <a:effectLst/>
                <a:latin typeface="Fira Code"/>
              </a:rPr>
              <a:t>60</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A4926"/>
                </a:solidFill>
                <a:effectLst/>
                <a:latin typeface="Fira Code"/>
              </a:rPr>
              <a:t>name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err="1">
                <a:ln>
                  <a:noFill/>
                </a:ln>
                <a:solidFill>
                  <a:srgbClr val="6A8759"/>
                </a:solidFill>
                <a:effectLst/>
                <a:latin typeface="Fira Code"/>
              </a:rPr>
              <a:t>overlap_window_sz</a:t>
            </a:r>
            <a:r>
              <a:rPr kumimoji="0" lang="en-US" altLang="en-US" sz="500" b="1" i="0" u="none" strike="noStrike" cap="none" normalizeH="0" baseline="0" dirty="0">
                <a:ln>
                  <a:noFill/>
                </a:ln>
                <a:solidFill>
                  <a:srgbClr val="6A8759"/>
                </a:solidFill>
                <a:effectLst/>
                <a:latin typeface="Fira Code"/>
              </a:rPr>
              <a:t>'</a:t>
            </a: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err="1">
                <a:ln>
                  <a:noFill/>
                </a:ln>
                <a:solidFill>
                  <a:srgbClr val="AA4926"/>
                </a:solidFill>
                <a:effectLst/>
                <a:latin typeface="Fira Code"/>
              </a:rPr>
              <a:t>dtype</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err="1">
                <a:ln>
                  <a:noFill/>
                </a:ln>
                <a:solidFill>
                  <a:srgbClr val="8888C6"/>
                </a:solidFill>
                <a:effectLst/>
                <a:latin typeface="Fira Code"/>
              </a:rPr>
              <a:t>int</a:t>
            </a:r>
            <a:r>
              <a:rPr kumimoji="0" lang="en-US" altLang="en-US" sz="500" b="1" i="0" u="none" strike="noStrike" cap="none" normalizeH="0" baseline="0" dirty="0">
                <a:ln>
                  <a:noFill/>
                </a:ln>
                <a:solidFill>
                  <a:srgbClr val="A9B7C6"/>
                </a:solidFill>
                <a:effectLst/>
                <a:latin typeface="Fira Code"/>
              </a:rPr>
              <a:t>)</a:t>
            </a:r>
            <a:r>
              <a:rPr kumimoji="0" lang="en-US" altLang="en-US" sz="500" b="1" i="0" u="none" strike="noStrike" cap="none" normalizeH="0" baseline="0" dirty="0">
                <a:ln>
                  <a:noFill/>
                </a:ln>
                <a:solidFill>
                  <a:srgbClr val="CC7832"/>
                </a:solidFill>
                <a:effectLst/>
                <a:latin typeface="Fira Code"/>
              </a:rPr>
              <a:t>,</a:t>
            </a:r>
            <a:br>
              <a:rPr kumimoji="0" lang="en-US" altLang="en-US" sz="500" b="1" i="0" u="none" strike="noStrike" cap="none" normalizeH="0" baseline="0" dirty="0">
                <a:ln>
                  <a:noFill/>
                </a:ln>
                <a:solidFill>
                  <a:srgbClr val="CC7832"/>
                </a:solidFill>
                <a:effectLst/>
                <a:latin typeface="Fira Code"/>
              </a:rPr>
            </a:br>
            <a:r>
              <a:rPr kumimoji="0" lang="en-US" altLang="en-US" sz="500" b="1" i="0" u="none" strike="noStrike" cap="none" normalizeH="0" baseline="0" dirty="0">
                <a:ln>
                  <a:noFill/>
                </a:ln>
                <a:solidFill>
                  <a:srgbClr val="CC7832"/>
                </a:solidFill>
                <a:effectLst/>
                <a:latin typeface="Fira Code"/>
              </a:rPr>
              <a:t>            </a:t>
            </a:r>
            <a:r>
              <a:rPr kumimoji="0" lang="en-US" altLang="en-US" sz="500" b="1" i="0" u="none" strike="noStrike" cap="none" normalizeH="0" baseline="0" dirty="0">
                <a:ln>
                  <a:noFill/>
                </a:ln>
                <a:solidFill>
                  <a:srgbClr val="A9B7C6"/>
                </a:solidFill>
                <a:effectLst/>
                <a:latin typeface="Fira Code"/>
              </a:rPr>
              <a:t>]</a:t>
            </a:r>
            <a:br>
              <a:rPr kumimoji="0" lang="en-US" altLang="en-US" sz="500" b="1" i="0" u="none" strike="noStrike" cap="none" normalizeH="0" baseline="0" dirty="0">
                <a:ln>
                  <a:noFill/>
                </a:ln>
                <a:solidFill>
                  <a:srgbClr val="A9B7C6"/>
                </a:solidFill>
                <a:effectLst/>
                <a:latin typeface="Fira Code"/>
              </a:rPr>
            </a:br>
            <a:r>
              <a:rPr kumimoji="0" lang="en-US" altLang="en-US" sz="500" b="1" i="0" u="none" strike="noStrike" cap="none" normalizeH="0" baseline="0" dirty="0">
                <a:ln>
                  <a:noFill/>
                </a:ln>
                <a:solidFill>
                  <a:srgbClr val="A9B7C6"/>
                </a:solidFill>
                <a:effectLst/>
                <a:latin typeface="Fira Code"/>
              </a:rPr>
              <a:t>    }</a:t>
            </a:r>
            <a:br>
              <a:rPr kumimoji="0" lang="en-US" altLang="en-US" sz="500" b="1" i="0" u="none" strike="noStrike" cap="none" normalizeH="0" baseline="0" dirty="0">
                <a:ln>
                  <a:noFill/>
                </a:ln>
                <a:solidFill>
                  <a:srgbClr val="A9B7C6"/>
                </a:solidFill>
                <a:effectLst/>
                <a:latin typeface="Fira Code"/>
              </a:rPr>
            </a:br>
            <a:endParaRPr kumimoji="0" lang="en-US" altLang="en-US" sz="1050" b="1" i="0" u="none" strike="noStrike" cap="none" normalizeH="0" baseline="0" dirty="0">
              <a:ln>
                <a:noFill/>
              </a:ln>
              <a:solidFill>
                <a:schemeClr val="tx1"/>
              </a:solidFill>
              <a:effectLst/>
              <a:latin typeface="Arial" panose="020B0604020202020204" pitchFamily="34" charset="0"/>
            </a:endParaRPr>
          </a:p>
        </p:txBody>
      </p:sp>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9126"/>
          <a:stretch/>
        </p:blipFill>
        <p:spPr>
          <a:xfrm>
            <a:off x="6853447" y="694529"/>
            <a:ext cx="2112010" cy="1452563"/>
          </a:xfrm>
          <a:prstGeom prst="rect">
            <a:avLst/>
          </a:prstGeom>
        </p:spPr>
      </p:pic>
      <p:sp>
        <p:nvSpPr>
          <p:cNvPr id="59" name="TextBox 58"/>
          <p:cNvSpPr txBox="1"/>
          <p:nvPr/>
        </p:nvSpPr>
        <p:spPr>
          <a:xfrm>
            <a:off x="7519773" y="617595"/>
            <a:ext cx="66396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Abnormal</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9394"/>
          <a:stretch/>
        </p:blipFill>
        <p:spPr>
          <a:xfrm>
            <a:off x="6862461" y="2062956"/>
            <a:ext cx="2071246" cy="1428750"/>
          </a:xfrm>
          <a:prstGeom prst="rect">
            <a:avLst/>
          </a:prstGeom>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8656"/>
          <a:stretch/>
        </p:blipFill>
        <p:spPr>
          <a:xfrm>
            <a:off x="6840158" y="3437729"/>
            <a:ext cx="2077674" cy="1421607"/>
          </a:xfrm>
          <a:prstGeom prst="rect">
            <a:avLst/>
          </a:prstGeom>
        </p:spPr>
      </p:pic>
      <p:sp>
        <p:nvSpPr>
          <p:cNvPr id="93" name="Rectangle 92"/>
          <p:cNvSpPr/>
          <p:nvPr/>
        </p:nvSpPr>
        <p:spPr>
          <a:xfrm>
            <a:off x="2887005" y="3793613"/>
            <a:ext cx="716864" cy="338554"/>
          </a:xfrm>
          <a:prstGeom prst="rect">
            <a:avLst/>
          </a:prstGeom>
        </p:spPr>
        <p:txBody>
          <a:bodyPr wrap="none">
            <a:spAutoFit/>
          </a:bodyPr>
          <a:lstStyle/>
          <a:p>
            <a:pPr algn="ctr"/>
            <a:r>
              <a:rPr lang="en-US" sz="800" i="1" dirty="0">
                <a:latin typeface="Arial" panose="020B0604020202020204" pitchFamily="34" charset="0"/>
                <a:cs typeface="Arial" panose="020B0604020202020204" pitchFamily="34" charset="0"/>
              </a:rPr>
              <a:t>Parameter </a:t>
            </a:r>
          </a:p>
          <a:p>
            <a:pPr algn="ctr"/>
            <a:r>
              <a:rPr lang="en-US" sz="800" i="1" dirty="0">
                <a:latin typeface="Arial" panose="020B0604020202020204" pitchFamily="34" charset="0"/>
                <a:cs typeface="Arial" panose="020B0604020202020204" pitchFamily="34" charset="0"/>
              </a:rPr>
              <a:t>grid search</a:t>
            </a:r>
          </a:p>
        </p:txBody>
      </p:sp>
      <p:sp>
        <p:nvSpPr>
          <p:cNvPr id="94" name="Rectangle 93"/>
          <p:cNvSpPr/>
          <p:nvPr/>
        </p:nvSpPr>
        <p:spPr>
          <a:xfrm>
            <a:off x="2887005" y="4231763"/>
            <a:ext cx="734496" cy="338554"/>
          </a:xfrm>
          <a:prstGeom prst="rect">
            <a:avLst/>
          </a:prstGeom>
        </p:spPr>
        <p:txBody>
          <a:bodyPr wrap="none">
            <a:spAutoFit/>
          </a:bodyPr>
          <a:lstStyle/>
          <a:p>
            <a:pPr algn="ctr"/>
            <a:r>
              <a:rPr lang="en-US" sz="800" i="1" dirty="0">
                <a:latin typeface="Arial" panose="020B0604020202020204" pitchFamily="34" charset="0"/>
                <a:cs typeface="Arial" panose="020B0604020202020204" pitchFamily="34" charset="0"/>
              </a:rPr>
              <a:t>Parameter </a:t>
            </a:r>
          </a:p>
          <a:p>
            <a:pPr algn="ctr"/>
            <a:r>
              <a:rPr lang="en-US" sz="800" i="1" dirty="0">
                <a:latin typeface="Arial" panose="020B0604020202020204" pitchFamily="34" charset="0"/>
                <a:cs typeface="Arial" panose="020B0604020202020204" pitchFamily="34" charset="0"/>
              </a:rPr>
              <a:t>optimization</a:t>
            </a:r>
          </a:p>
        </p:txBody>
      </p:sp>
      <p:sp>
        <p:nvSpPr>
          <p:cNvPr id="95" name="Rectangle 94"/>
          <p:cNvSpPr/>
          <p:nvPr/>
        </p:nvSpPr>
        <p:spPr>
          <a:xfrm>
            <a:off x="2887005" y="948813"/>
            <a:ext cx="752129" cy="338554"/>
          </a:xfrm>
          <a:prstGeom prst="rect">
            <a:avLst/>
          </a:prstGeom>
        </p:spPr>
        <p:txBody>
          <a:bodyPr wrap="none">
            <a:spAutoFit/>
          </a:bodyPr>
          <a:lstStyle/>
          <a:p>
            <a:pPr algn="ctr"/>
            <a:r>
              <a:rPr lang="en-US" sz="800" i="1" dirty="0">
                <a:latin typeface="Arial" panose="020B0604020202020204" pitchFamily="34" charset="0"/>
                <a:cs typeface="Arial" panose="020B0604020202020204" pitchFamily="34" charset="0"/>
              </a:rPr>
              <a:t>Simulation</a:t>
            </a:r>
          </a:p>
          <a:p>
            <a:pPr algn="ctr"/>
            <a:r>
              <a:rPr lang="en-US" sz="800" i="1" dirty="0">
                <a:latin typeface="Arial" panose="020B0604020202020204" pitchFamily="34" charset="0"/>
                <a:cs typeface="Arial" panose="020B0604020202020204" pitchFamily="34" charset="0"/>
              </a:rPr>
              <a:t>environment</a:t>
            </a:r>
          </a:p>
        </p:txBody>
      </p:sp>
      <p:sp>
        <p:nvSpPr>
          <p:cNvPr id="96" name="Rectangle 95"/>
          <p:cNvSpPr/>
          <p:nvPr/>
        </p:nvSpPr>
        <p:spPr>
          <a:xfrm>
            <a:off x="6559733" y="540598"/>
            <a:ext cx="783772" cy="276999"/>
          </a:xfrm>
          <a:prstGeom prst="rect">
            <a:avLst/>
          </a:prstGeom>
        </p:spPr>
        <p:txBody>
          <a:bodyPr wrap="square">
            <a:spAutoFit/>
          </a:bodyPr>
          <a:lstStyle/>
          <a:p>
            <a:pPr algn="ctr"/>
            <a:r>
              <a:rPr lang="en-US" sz="600" i="1" dirty="0">
                <a:latin typeface="Arial" panose="020B0604020202020204" pitchFamily="34" charset="0"/>
                <a:cs typeface="Arial" panose="020B0604020202020204" pitchFamily="34" charset="0"/>
              </a:rPr>
              <a:t>Hypervisor anomaly</a:t>
            </a:r>
          </a:p>
        </p:txBody>
      </p:sp>
      <p:cxnSp>
        <p:nvCxnSpPr>
          <p:cNvPr id="64" name="Straight Connector 63"/>
          <p:cNvCxnSpPr/>
          <p:nvPr/>
        </p:nvCxnSpPr>
        <p:spPr>
          <a:xfrm flipH="1">
            <a:off x="2460625" y="1108075"/>
            <a:ext cx="432000" cy="10800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flipH="1">
            <a:off x="2460625" y="1641475"/>
            <a:ext cx="432000" cy="10800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flipH="1" flipV="1">
            <a:off x="2460625" y="3838575"/>
            <a:ext cx="432000" cy="10800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flipH="1" flipV="1">
            <a:off x="2460625" y="4219575"/>
            <a:ext cx="432000" cy="10800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05" name="Rectangle 104"/>
          <p:cNvSpPr/>
          <p:nvPr/>
        </p:nvSpPr>
        <p:spPr>
          <a:xfrm>
            <a:off x="470582" y="637663"/>
            <a:ext cx="3118162"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Example of a dataset generator for test case: '</a:t>
            </a:r>
            <a:r>
              <a:rPr lang="en-US" sz="800" b="1" dirty="0" err="1">
                <a:latin typeface="Arial" panose="020B0604020202020204" pitchFamily="34" charset="0"/>
                <a:cs typeface="Arial" panose="020B0604020202020204" pitchFamily="34" charset="0"/>
              </a:rPr>
              <a:t>random_hard</a:t>
            </a:r>
            <a:r>
              <a:rPr lang="en-US" sz="800" b="1" dirty="0">
                <a:latin typeface="Arial" panose="020B0604020202020204" pitchFamily="34" charset="0"/>
                <a:cs typeface="Arial" panose="020B0604020202020204" pitchFamily="34" charset="0"/>
              </a:rPr>
              <a:t>’</a:t>
            </a:r>
          </a:p>
        </p:txBody>
      </p:sp>
      <p:sp>
        <p:nvSpPr>
          <p:cNvPr id="36" name="Rectangle 35">
            <a:extLst>
              <a:ext uri="{FF2B5EF4-FFF2-40B4-BE49-F238E27FC236}">
                <a16:creationId xmlns:a16="http://schemas.microsoft.com/office/drawing/2014/main" id="{5D975751-3E36-3447-A7D5-D8512B84077A}"/>
              </a:ext>
            </a:extLst>
          </p:cNvPr>
          <p:cNvSpPr/>
          <p:nvPr/>
        </p:nvSpPr>
        <p:spPr>
          <a:xfrm>
            <a:off x="7191362" y="666206"/>
            <a:ext cx="204392" cy="4153987"/>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ghtning Bolt 36"/>
          <p:cNvSpPr/>
          <p:nvPr/>
        </p:nvSpPr>
        <p:spPr>
          <a:xfrm>
            <a:off x="7156269" y="661851"/>
            <a:ext cx="112122" cy="135527"/>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039405" y="1520313"/>
            <a:ext cx="673581" cy="338554"/>
          </a:xfrm>
          <a:prstGeom prst="rect">
            <a:avLst/>
          </a:prstGeom>
        </p:spPr>
        <p:txBody>
          <a:bodyPr wrap="none">
            <a:spAutoFit/>
          </a:bodyPr>
          <a:lstStyle/>
          <a:p>
            <a:pPr algn="ctr"/>
            <a:r>
              <a:rPr lang="en-US" sz="800" i="1" dirty="0">
                <a:latin typeface="Arial" panose="020B0604020202020204" pitchFamily="34" charset="0"/>
                <a:cs typeface="Arial" panose="020B0604020202020204" pitchFamily="34" charset="0"/>
              </a:rPr>
              <a:t>Data </a:t>
            </a:r>
          </a:p>
          <a:p>
            <a:pPr algn="ctr"/>
            <a:r>
              <a:rPr lang="en-US" sz="800" i="1" dirty="0">
                <a:latin typeface="Arial" panose="020B0604020202020204" pitchFamily="34" charset="0"/>
                <a:cs typeface="Arial" panose="020B0604020202020204" pitchFamily="34" charset="0"/>
              </a:rPr>
              <a:t>generation</a:t>
            </a:r>
          </a:p>
        </p:txBody>
      </p:sp>
      <p:sp>
        <p:nvSpPr>
          <p:cNvPr id="4" name="Rectangle 3"/>
          <p:cNvSpPr/>
          <p:nvPr/>
        </p:nvSpPr>
        <p:spPr>
          <a:xfrm>
            <a:off x="5500477" y="4766143"/>
            <a:ext cx="2666114" cy="230832"/>
          </a:xfrm>
          <a:prstGeom prst="rect">
            <a:avLst/>
          </a:prstGeom>
        </p:spPr>
        <p:txBody>
          <a:bodyPr wrap="none">
            <a:spAutoFit/>
          </a:bodyPr>
          <a:lstStyle/>
          <a:p>
            <a:r>
              <a:rPr lang="en-US" sz="900" dirty="0">
                <a:latin typeface="Arial" panose="020B0604020202020204" pitchFamily="34" charset="0"/>
                <a:ea typeface="Calibri" panose="020F0502020204030204" pitchFamily="34" charset="0"/>
                <a:cs typeface="Arial" panose="020B0604020202020204" pitchFamily="34" charset="0"/>
              </a:rPr>
              <a:t>Each test case: 5 hypervisors with 30 VMs  each</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9077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Dataset Generation</a:t>
            </a:r>
            <a:endParaRPr lang="en-US" sz="1400" b="0" dirty="0"/>
          </a:p>
        </p:txBody>
      </p:sp>
      <p:sp>
        <p:nvSpPr>
          <p:cNvPr id="2" name="AutoShape 2" descr="Microsoft Azure – Intelligent immigra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139" t="9111" r="8843" b="5852"/>
          <a:stretch/>
        </p:blipFill>
        <p:spPr>
          <a:xfrm>
            <a:off x="4244340" y="1551365"/>
            <a:ext cx="4488180" cy="2944246"/>
          </a:xfrm>
          <a:prstGeom prst="rect">
            <a:avLst/>
          </a:prstGeom>
        </p:spPr>
      </p:pic>
      <p:cxnSp>
        <p:nvCxnSpPr>
          <p:cNvPr id="38" name="Straight Connector 37"/>
          <p:cNvCxnSpPr/>
          <p:nvPr/>
        </p:nvCxnSpPr>
        <p:spPr>
          <a:xfrm flipH="1">
            <a:off x="5242562" y="1119952"/>
            <a:ext cx="114298" cy="35052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062147" y="1246397"/>
            <a:ext cx="1070485"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ts_anomaly_point</a:t>
            </a:r>
            <a:endParaRPr lang="en-US" sz="800" i="1" dirty="0">
              <a:latin typeface="Arial" panose="020B0604020202020204" pitchFamily="34" charset="0"/>
              <a:cs typeface="Arial" panose="020B0604020202020204" pitchFamily="34" charset="0"/>
            </a:endParaRPr>
          </a:p>
        </p:txBody>
      </p:sp>
      <p:sp>
        <p:nvSpPr>
          <p:cNvPr id="43" name="Rectangle 42"/>
          <p:cNvSpPr/>
          <p:nvPr/>
        </p:nvSpPr>
        <p:spPr>
          <a:xfrm>
            <a:off x="8209925" y="1184938"/>
            <a:ext cx="469380"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ts_len</a:t>
            </a:r>
            <a:endParaRPr lang="en-US" sz="800" i="1" dirty="0">
              <a:latin typeface="Arial" panose="020B0604020202020204" pitchFamily="34" charset="0"/>
              <a:cs typeface="Arial" panose="020B0604020202020204" pitchFamily="34" charset="0"/>
            </a:endParaRPr>
          </a:p>
        </p:txBody>
      </p:sp>
      <p:sp>
        <p:nvSpPr>
          <p:cNvPr id="44" name="Rectangle 43"/>
          <p:cNvSpPr/>
          <p:nvPr/>
        </p:nvSpPr>
        <p:spPr>
          <a:xfrm>
            <a:off x="5375910" y="705377"/>
            <a:ext cx="1520190"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ts_percentage_affected</a:t>
            </a:r>
            <a:endParaRPr lang="en-US" sz="800" i="1" dirty="0">
              <a:latin typeface="Arial" panose="020B0604020202020204" pitchFamily="34" charset="0"/>
              <a:cs typeface="Arial" panose="020B0604020202020204" pitchFamily="34" charset="0"/>
            </a:endParaRPr>
          </a:p>
        </p:txBody>
      </p:sp>
      <p:sp>
        <p:nvSpPr>
          <p:cNvPr id="45" name="Rectangle 44"/>
          <p:cNvSpPr/>
          <p:nvPr/>
        </p:nvSpPr>
        <p:spPr>
          <a:xfrm>
            <a:off x="5368289" y="1109237"/>
            <a:ext cx="1187181"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ts_increase_width</a:t>
            </a:r>
            <a:endParaRPr lang="en-US" sz="800" i="1" dirty="0">
              <a:latin typeface="Arial" panose="020B0604020202020204" pitchFamily="34" charset="0"/>
              <a:cs typeface="Arial" panose="020B0604020202020204" pitchFamily="34" charset="0"/>
            </a:endParaRPr>
          </a:p>
        </p:txBody>
      </p:sp>
      <p:sp>
        <p:nvSpPr>
          <p:cNvPr id="46" name="Rectangle 45"/>
          <p:cNvSpPr/>
          <p:nvPr/>
        </p:nvSpPr>
        <p:spPr>
          <a:xfrm>
            <a:off x="5368290" y="964457"/>
            <a:ext cx="1931670"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ts_increase_height_percentage</a:t>
            </a:r>
            <a:endParaRPr lang="en-US" sz="800" i="1" dirty="0">
              <a:latin typeface="Arial" panose="020B0604020202020204" pitchFamily="34" charset="0"/>
              <a:cs typeface="Arial" panose="020B0604020202020204" pitchFamily="34" charset="0"/>
            </a:endParaRPr>
          </a:p>
        </p:txBody>
      </p:sp>
      <p:sp>
        <p:nvSpPr>
          <p:cNvPr id="53" name="Rectangle 52"/>
          <p:cNvSpPr/>
          <p:nvPr/>
        </p:nvSpPr>
        <p:spPr>
          <a:xfrm>
            <a:off x="5368290" y="834917"/>
            <a:ext cx="1474470"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ts_increase_delay</a:t>
            </a:r>
            <a:endParaRPr lang="en-US" sz="800" i="1" dirty="0">
              <a:latin typeface="Arial" panose="020B0604020202020204" pitchFamily="34" charset="0"/>
              <a:cs typeface="Arial" panose="020B0604020202020204" pitchFamily="34" charset="0"/>
            </a:endParaRPr>
          </a:p>
        </p:txBody>
      </p:sp>
      <p:sp>
        <p:nvSpPr>
          <p:cNvPr id="55" name="Rectangle 54"/>
          <p:cNvSpPr/>
          <p:nvPr/>
        </p:nvSpPr>
        <p:spPr>
          <a:xfrm>
            <a:off x="6602730" y="1246397"/>
            <a:ext cx="941070" cy="215444"/>
          </a:xfrm>
          <a:prstGeom prst="rect">
            <a:avLst/>
          </a:prstGeom>
        </p:spPr>
        <p:txBody>
          <a:bodyPr wrap="square">
            <a:spAutoFit/>
          </a:bodyPr>
          <a:lstStyle/>
          <a:p>
            <a:r>
              <a:rPr lang="en-US" altLang="en-US" sz="800" i="1" dirty="0" err="1">
                <a:latin typeface="Arial" panose="020B0604020202020204" pitchFamily="34" charset="0"/>
                <a:cs typeface="Arial" panose="020B0604020202020204" pitchFamily="34" charset="0"/>
              </a:rPr>
              <a:t>ts_stay_width</a:t>
            </a:r>
            <a:endParaRPr lang="en-US" sz="800" i="1" dirty="0">
              <a:latin typeface="Arial" panose="020B0604020202020204" pitchFamily="34" charset="0"/>
              <a:cs typeface="Arial" panose="020B0604020202020204" pitchFamily="34" charset="0"/>
            </a:endParaRPr>
          </a:p>
        </p:txBody>
      </p:sp>
      <p:cxnSp>
        <p:nvCxnSpPr>
          <p:cNvPr id="56" name="Straight Connector 55"/>
          <p:cNvCxnSpPr/>
          <p:nvPr/>
        </p:nvCxnSpPr>
        <p:spPr>
          <a:xfrm>
            <a:off x="5059680" y="1371412"/>
            <a:ext cx="0" cy="3060000"/>
          </a:xfrm>
          <a:prstGeom prst="line">
            <a:avLst/>
          </a:prstGeom>
          <a:ln>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5478780" y="1371412"/>
            <a:ext cx="0" cy="3060000"/>
          </a:xfrm>
          <a:prstGeom prst="line">
            <a:avLst/>
          </a:prstGeom>
          <a:ln>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067300" y="1464758"/>
            <a:ext cx="396240" cy="5566"/>
          </a:xfrm>
          <a:prstGeom prst="straightConnector1">
            <a:avLst/>
          </a:prstGeom>
          <a:ln w="6350">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8473440" y="1401892"/>
            <a:ext cx="0" cy="2952000"/>
          </a:xfrm>
          <a:prstGeom prst="line">
            <a:avLst/>
          </a:prstGeom>
          <a:ln>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5486400" y="1467541"/>
            <a:ext cx="2979420" cy="0"/>
          </a:xfrm>
          <a:prstGeom prst="straightConnector1">
            <a:avLst/>
          </a:prstGeom>
          <a:ln w="6350">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4457700" y="1472378"/>
            <a:ext cx="601980" cy="0"/>
          </a:xfrm>
          <a:prstGeom prst="straightConnector1">
            <a:avLst/>
          </a:prstGeom>
          <a:ln w="63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378994" y="843011"/>
            <a:ext cx="3440499" cy="3647152"/>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Generators Key Parameters</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n_ts</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Number of time-series (VMs) to generate</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ts_anomaly_point</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timestamp when an anomaly occurs</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ts_percentage_affected</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Percentage of </a:t>
            </a:r>
            <a:r>
              <a:rPr lang="en-US" sz="1050" dirty="0" err="1">
                <a:latin typeface="Arial" panose="020B0604020202020204" pitchFamily="34" charset="0"/>
                <a:cs typeface="Arial" panose="020B0604020202020204" pitchFamily="34" charset="0"/>
              </a:rPr>
              <a:t>ts</a:t>
            </a:r>
            <a:r>
              <a:rPr lang="en-US" sz="1050" dirty="0">
                <a:latin typeface="Arial" panose="020B0604020202020204" pitchFamily="34" charset="0"/>
                <a:cs typeface="Arial" panose="020B0604020202020204" pitchFamily="34" charset="0"/>
              </a:rPr>
              <a:t> affected by the anomaly</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ts_increase_delay</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Number of data points after the anomaly at which VMs are affected</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ts_increase_height_percentage</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Percentage of </a:t>
            </a:r>
            <a:r>
              <a:rPr lang="en-US" sz="1050" dirty="0" err="1">
                <a:latin typeface="Arial" panose="020B0604020202020204" pitchFamily="34" charset="0"/>
                <a:cs typeface="Arial" panose="020B0604020202020204" pitchFamily="34" charset="0"/>
              </a:rPr>
              <a:t>ts</a:t>
            </a:r>
            <a:r>
              <a:rPr lang="en-US" sz="1050" dirty="0">
                <a:latin typeface="Arial" panose="020B0604020202020204" pitchFamily="34" charset="0"/>
                <a:cs typeface="Arial" panose="020B0604020202020204" pitchFamily="34" charset="0"/>
              </a:rPr>
              <a:t> change after anomaly</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ts_increase_width</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Width of </a:t>
            </a:r>
            <a:r>
              <a:rPr lang="en-US" sz="1050" dirty="0" err="1">
                <a:latin typeface="Arial" panose="020B0604020202020204" pitchFamily="34" charset="0"/>
                <a:cs typeface="Arial" panose="020B0604020202020204" pitchFamily="34" charset="0"/>
              </a:rPr>
              <a:t>ts</a:t>
            </a:r>
            <a:r>
              <a:rPr lang="en-US" sz="1050" dirty="0">
                <a:latin typeface="Arial" panose="020B0604020202020204" pitchFamily="34" charset="0"/>
                <a:cs typeface="Arial" panose="020B0604020202020204" pitchFamily="34" charset="0"/>
              </a:rPr>
              <a:t> change after anomaly</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ts_stay_width</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Width of stay after degradation</a:t>
            </a:r>
          </a:p>
          <a:p>
            <a:pPr marL="171450" indent="-171450">
              <a:buFont typeface="Wingdings" panose="05000000000000000000" pitchFamily="2" charset="2"/>
              <a:buChar char="§"/>
            </a:pPr>
            <a:r>
              <a:rPr lang="en-US" altLang="en-US" sz="1050" i="1" dirty="0" err="1">
                <a:latin typeface="Fira Code"/>
              </a:rPr>
              <a:t>ts_decrease_delay</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Number of data points after stay period</a:t>
            </a:r>
          </a:p>
          <a:p>
            <a:pPr marL="171450" indent="-171450">
              <a:buFont typeface="Wingdings" panose="05000000000000000000" pitchFamily="2" charset="2"/>
              <a:buChar char="§"/>
            </a:pPr>
            <a:r>
              <a:rPr lang="en-US" sz="1050" i="1" dirty="0" err="1">
                <a:latin typeface="Arial" panose="020B0604020202020204" pitchFamily="34" charset="0"/>
                <a:cs typeface="Arial" panose="020B0604020202020204" pitchFamily="34" charset="0"/>
              </a:rPr>
              <a:t>ts_decrease_height_percentage</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Percentage of change after stay period</a:t>
            </a:r>
          </a:p>
          <a:p>
            <a:pPr marL="171450" indent="-171450">
              <a:buFont typeface="Wingdings" panose="05000000000000000000" pitchFamily="2" charset="2"/>
              <a:buChar char="§"/>
            </a:pPr>
            <a:r>
              <a:rPr lang="en-US" altLang="en-US" sz="1050" i="1" dirty="0" err="1">
                <a:latin typeface="Fira Code"/>
              </a:rPr>
              <a:t>ts_decrease_width</a:t>
            </a:r>
            <a:endParaRPr lang="en-US" sz="1050" i="1" dirty="0">
              <a:latin typeface="Arial" panose="020B0604020202020204" pitchFamily="34" charset="0"/>
              <a:cs typeface="Arial" panose="020B0604020202020204" pitchFamily="34" charset="0"/>
            </a:endParaRPr>
          </a:p>
          <a:p>
            <a:pPr marL="358775" lvl="1" indent="-179388">
              <a:buFont typeface="Arial" panose="020B0604020202020204" pitchFamily="34" charset="0"/>
              <a:buChar char="•"/>
            </a:pPr>
            <a:r>
              <a:rPr lang="en-US" sz="1050" dirty="0">
                <a:latin typeface="Arial" panose="020B0604020202020204" pitchFamily="34" charset="0"/>
                <a:cs typeface="Arial" panose="020B0604020202020204" pitchFamily="34" charset="0"/>
              </a:rPr>
              <a:t>Width of </a:t>
            </a:r>
            <a:r>
              <a:rPr lang="en-US" sz="1050" dirty="0" err="1">
                <a:latin typeface="Arial" panose="020B0604020202020204" pitchFamily="34" charset="0"/>
                <a:cs typeface="Arial" panose="020B0604020202020204" pitchFamily="34" charset="0"/>
              </a:rPr>
              <a:t>ts</a:t>
            </a:r>
            <a:r>
              <a:rPr lang="en-US" sz="1050" dirty="0">
                <a:latin typeface="Arial" panose="020B0604020202020204" pitchFamily="34" charset="0"/>
                <a:cs typeface="Arial" panose="020B0604020202020204" pitchFamily="34" charset="0"/>
              </a:rPr>
              <a:t> change after stay period</a:t>
            </a:r>
          </a:p>
        </p:txBody>
      </p:sp>
      <p:sp>
        <p:nvSpPr>
          <p:cNvPr id="23" name="Rectangle 22"/>
          <p:cNvSpPr/>
          <p:nvPr/>
        </p:nvSpPr>
        <p:spPr>
          <a:xfrm>
            <a:off x="4118610" y="3605349"/>
            <a:ext cx="396427" cy="215444"/>
          </a:xfrm>
          <a:prstGeom prst="rect">
            <a:avLst/>
          </a:prstGeom>
          <a:solidFill>
            <a:schemeClr val="bg1"/>
          </a:solidFill>
        </p:spPr>
        <p:txBody>
          <a:bodyPr wrap="square">
            <a:spAutoFit/>
          </a:bodyPr>
          <a:lstStyle/>
          <a:p>
            <a:r>
              <a:rPr lang="en-US" altLang="en-US" sz="800" i="1" dirty="0" err="1">
                <a:latin typeface="Arial" panose="020B0604020202020204" pitchFamily="34" charset="0"/>
                <a:cs typeface="Arial" panose="020B0604020202020204" pitchFamily="34" charset="0"/>
              </a:rPr>
              <a:t>n_ts</a:t>
            </a:r>
            <a:endParaRPr lang="en-US" sz="800" i="1" dirty="0">
              <a:latin typeface="Arial" panose="020B0604020202020204" pitchFamily="34" charset="0"/>
              <a:cs typeface="Arial" panose="020B0604020202020204" pitchFamily="34" charset="0"/>
            </a:endParaRPr>
          </a:p>
        </p:txBody>
      </p:sp>
      <p:cxnSp>
        <p:nvCxnSpPr>
          <p:cNvPr id="24" name="Straight Arrow Connector 23"/>
          <p:cNvCxnSpPr/>
          <p:nvPr/>
        </p:nvCxnSpPr>
        <p:spPr>
          <a:xfrm>
            <a:off x="4497361" y="3362450"/>
            <a:ext cx="0" cy="831797"/>
          </a:xfrm>
          <a:prstGeom prst="straightConnector1">
            <a:avLst/>
          </a:prstGeom>
          <a:ln w="63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6" name="Lightning Bolt 25"/>
          <p:cNvSpPr/>
          <p:nvPr/>
        </p:nvSpPr>
        <p:spPr>
          <a:xfrm>
            <a:off x="5012992" y="4446247"/>
            <a:ext cx="118642" cy="13881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24410" y="4402826"/>
            <a:ext cx="777178" cy="307777"/>
          </a:xfrm>
          <a:prstGeom prst="rect">
            <a:avLst/>
          </a:prstGeom>
        </p:spPr>
        <p:txBody>
          <a:bodyPr wrap="square">
            <a:spAutoFit/>
          </a:bodyPr>
          <a:lstStyle/>
          <a:p>
            <a:r>
              <a:rPr lang="en-US" altLang="en-US" sz="700" b="1" dirty="0">
                <a:latin typeface="Arial" panose="020B0604020202020204" pitchFamily="34" charset="0"/>
                <a:cs typeface="Arial" panose="020B0604020202020204" pitchFamily="34" charset="0"/>
              </a:rPr>
              <a:t>Hypervisor anomaly</a:t>
            </a:r>
            <a:endParaRPr lang="en-US" sz="700" b="1" dirty="0">
              <a:latin typeface="Arial" panose="020B0604020202020204" pitchFamily="34" charset="0"/>
              <a:cs typeface="Arial" panose="020B0604020202020204" pitchFamily="34" charset="0"/>
            </a:endParaRPr>
          </a:p>
        </p:txBody>
      </p:sp>
      <p:sp>
        <p:nvSpPr>
          <p:cNvPr id="11" name="Rectangle 10"/>
          <p:cNvSpPr/>
          <p:nvPr/>
        </p:nvSpPr>
        <p:spPr>
          <a:xfrm>
            <a:off x="5049883" y="4402826"/>
            <a:ext cx="769299" cy="307777"/>
          </a:xfrm>
          <a:prstGeom prst="rect">
            <a:avLst/>
          </a:prstGeom>
        </p:spPr>
        <p:txBody>
          <a:bodyPr wrap="square">
            <a:spAutoFit/>
          </a:bodyPr>
          <a:lstStyle/>
          <a:p>
            <a:r>
              <a:rPr lang="en-US" altLang="en-US" sz="700" b="1" dirty="0">
                <a:latin typeface="Arial" panose="020B0604020202020204" pitchFamily="34" charset="0"/>
                <a:cs typeface="Arial" panose="020B0604020202020204" pitchFamily="34" charset="0"/>
              </a:rPr>
              <a:t>Degradation period</a:t>
            </a:r>
            <a:endParaRPr lang="en-US" sz="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85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04" t="9931" r="9304" b="6964"/>
          <a:stretch/>
        </p:blipFill>
        <p:spPr>
          <a:xfrm>
            <a:off x="4998244" y="1085850"/>
            <a:ext cx="3395662" cy="3467100"/>
          </a:xfrm>
          <a:prstGeom prst="rect">
            <a:avLst/>
          </a:prstGeom>
        </p:spPr>
      </p:pic>
      <p:sp>
        <p:nvSpPr>
          <p:cNvPr id="12" name="Title 11"/>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F1, precision, recall</a:t>
            </a:r>
            <a:endParaRPr lang="en-US" sz="1400" b="0" dirty="0"/>
          </a:p>
        </p:txBody>
      </p:sp>
      <p:sp>
        <p:nvSpPr>
          <p:cNvPr id="17" name="TextBox 16"/>
          <p:cNvSpPr txBox="1"/>
          <p:nvPr/>
        </p:nvSpPr>
        <p:spPr>
          <a:xfrm>
            <a:off x="392378" y="769196"/>
            <a:ext cx="4013631" cy="355481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Selecting Parameters for Evaluation</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Apply Bayesian optimization on </a:t>
            </a:r>
            <a:r>
              <a:rPr lang="en-US" sz="900" u="sng" dirty="0">
                <a:latin typeface="Arial" panose="020B0604020202020204" pitchFamily="34" charset="0"/>
                <a:cs typeface="Arial" panose="020B0604020202020204" pitchFamily="34" charset="0"/>
              </a:rPr>
              <a:t>random diff</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icult</a:t>
            </a:r>
            <a:r>
              <a:rPr lang="en-US" sz="900" dirty="0">
                <a:latin typeface="Arial" panose="020B0604020202020204" pitchFamily="34" charset="0"/>
                <a:cs typeface="Arial" panose="020B0604020202020204" pitchFamily="34" charset="0"/>
              </a:rPr>
              <a:t>) scenario to identify best parameters for addressing difficult cases</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Select random set of parameters from best sorted set</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Selected parameters </a:t>
            </a:r>
          </a:p>
          <a:p>
            <a:pPr marL="358775" lvl="1" indent="-180975">
              <a:buFont typeface="Arial" panose="020B0604020202020204" pitchFamily="34" charset="0"/>
              <a:buChar char="•"/>
            </a:pP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window_long_sz</a:t>
            </a:r>
            <a:r>
              <a:rPr lang="en-US" sz="900" dirty="0">
                <a:latin typeface="Arial" panose="020B0604020202020204" pitchFamily="34" charset="0"/>
                <a:cs typeface="Arial" panose="020B0604020202020204" pitchFamily="34" charset="0"/>
              </a:rPr>
              <a:t>': 30.933333333333334, '</a:t>
            </a:r>
            <a:r>
              <a:rPr lang="en-US" sz="900" dirty="0" err="1">
                <a:latin typeface="Arial" panose="020B0604020202020204" pitchFamily="34" charset="0"/>
                <a:cs typeface="Arial" panose="020B0604020202020204" pitchFamily="34" charset="0"/>
              </a:rPr>
              <a:t>window_short_sz</a:t>
            </a:r>
            <a:r>
              <a:rPr lang="en-US" sz="900" dirty="0">
                <a:latin typeface="Arial" panose="020B0604020202020204" pitchFamily="34" charset="0"/>
                <a:cs typeface="Arial" panose="020B0604020202020204" pitchFamily="34" charset="0"/>
              </a:rPr>
              <a:t>': 17.8, 'threshold': 1.9886447684992719, '</a:t>
            </a:r>
            <a:r>
              <a:rPr lang="en-US" sz="900" dirty="0" err="1">
                <a:latin typeface="Arial" panose="020B0604020202020204" pitchFamily="34" charset="0"/>
                <a:cs typeface="Arial" panose="020B0604020202020204" pitchFamily="34" charset="0"/>
              </a:rPr>
              <a:t>overlap_min_pct</a:t>
            </a:r>
            <a:r>
              <a:rPr lang="en-US" sz="900" dirty="0">
                <a:latin typeface="Arial" panose="020B0604020202020204" pitchFamily="34" charset="0"/>
                <a:cs typeface="Arial" panose="020B0604020202020204" pitchFamily="34" charset="0"/>
              </a:rPr>
              <a:t>': 0.7206731936373396, '</a:t>
            </a:r>
            <a:r>
              <a:rPr lang="en-US" sz="900" dirty="0" err="1">
                <a:latin typeface="Arial" panose="020B0604020202020204" pitchFamily="34" charset="0"/>
                <a:cs typeface="Arial" panose="020B0604020202020204" pitchFamily="34" charset="0"/>
              </a:rPr>
              <a:t>overlap_window_sz</a:t>
            </a:r>
            <a:r>
              <a:rPr lang="en-US" sz="900" dirty="0">
                <a:latin typeface="Arial" panose="020B0604020202020204" pitchFamily="34" charset="0"/>
                <a:cs typeface="Arial" panose="020B0604020202020204" pitchFamily="34" charset="0"/>
              </a:rPr>
              <a:t>': 51.0}</a:t>
            </a:r>
          </a:p>
          <a:p>
            <a:pPr marL="171450" indent="-171450">
              <a:buFont typeface="Wingdings" panose="05000000000000000000" pitchFamily="2" charset="2"/>
              <a:buChar char="§"/>
            </a:pPr>
            <a:r>
              <a:rPr lang="en-US" sz="900" i="1" dirty="0">
                <a:latin typeface="Arial" panose="020B0604020202020204" pitchFamily="34" charset="0"/>
                <a:cs typeface="Arial" panose="020B0604020202020204" pitchFamily="34" charset="0"/>
              </a:rPr>
              <a:t>Note: depending on the results from running HAD in production, the technique to find the pseudo optimal parameter set needs to be revised</a:t>
            </a:r>
          </a:p>
          <a:p>
            <a:pPr marL="171450" indent="-171450">
              <a:buFont typeface="Wingdings" panose="05000000000000000000" pitchFamily="2" charset="2"/>
              <a:buChar char="§"/>
            </a:pPr>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Procedure</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Generate 3 types of datasets for hypervisors</a:t>
            </a:r>
          </a:p>
          <a:p>
            <a:pPr marL="358775" lvl="1" indent="-177800">
              <a:buFont typeface="Arial" panose="020B0604020202020204" pitchFamily="34" charset="0"/>
              <a:buChar char="•"/>
            </a:pPr>
            <a:r>
              <a:rPr lang="en-US" sz="900" dirty="0">
                <a:latin typeface="Arial" panose="020B0604020202020204" pitchFamily="34" charset="0"/>
                <a:cs typeface="Arial" panose="020B0604020202020204" pitchFamily="34" charset="0"/>
              </a:rPr>
              <a:t>Random easy, random hard, random difficult</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Evaluation HAD on all 3 scenarios (e.g., </a:t>
            </a:r>
            <a:r>
              <a:rPr lang="en-US" sz="900" u="sng" dirty="0">
                <a:latin typeface="Arial" panose="020B0604020202020204" pitchFamily="34" charset="0"/>
                <a:cs typeface="Arial" panose="020B0604020202020204" pitchFamily="34" charset="0"/>
              </a:rPr>
              <a:t>random easy</a:t>
            </a:r>
            <a:r>
              <a:rPr lang="en-US" sz="900" dirty="0">
                <a:latin typeface="Arial" panose="020B0604020202020204" pitchFamily="34" charset="0"/>
                <a:cs typeface="Arial" panose="020B0604020202020204" pitchFamily="34" charset="0"/>
              </a:rPr>
              <a:t>, </a:t>
            </a:r>
            <a:r>
              <a:rPr lang="en-US" sz="900" u="sng" dirty="0">
                <a:latin typeface="Arial" panose="020B0604020202020204" pitchFamily="34" charset="0"/>
                <a:cs typeface="Arial" panose="020B0604020202020204" pitchFamily="34" charset="0"/>
              </a:rPr>
              <a:t>random hard</a:t>
            </a:r>
            <a:r>
              <a:rPr lang="en-US" sz="900" dirty="0">
                <a:latin typeface="Arial" panose="020B0604020202020204" pitchFamily="34" charset="0"/>
                <a:cs typeface="Arial" panose="020B0604020202020204" pitchFamily="34" charset="0"/>
              </a:rPr>
              <a:t>, …) by varying the number of VMs managed by hypervisor</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Calculate F1, precision and recall</a:t>
            </a:r>
          </a:p>
          <a:p>
            <a:pPr marL="171450" indent="-171450">
              <a:buFont typeface="Wingdings" panose="05000000000000000000" pitchFamily="2" charset="2"/>
              <a:buChar char="§"/>
            </a:pPr>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Evaluation Results</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In general, the results are excellent at # VMs &gt; 13</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For scenario 1) and 2), precision = 1, when # VMs &gt; 13</a:t>
            </a:r>
          </a:p>
          <a:p>
            <a:pPr marL="358775" lvl="1" indent="-177800">
              <a:buFont typeface="Arial" panose="020B0604020202020204" pitchFamily="34" charset="0"/>
              <a:buChar char="•"/>
            </a:pPr>
            <a:r>
              <a:rPr lang="en-US" sz="900" dirty="0">
                <a:latin typeface="Arial" panose="020B0604020202020204" pitchFamily="34" charset="0"/>
                <a:cs typeface="Arial" panose="020B0604020202020204" pitchFamily="34" charset="0"/>
              </a:rPr>
              <a:t>No false positives</a:t>
            </a:r>
          </a:p>
          <a:p>
            <a:pPr marL="171450" indent="-171450">
              <a:buFont typeface="Wingdings" panose="05000000000000000000" pitchFamily="2" charset="2"/>
              <a:buChar char="§"/>
            </a:pPr>
            <a:r>
              <a:rPr lang="en-US" sz="900" dirty="0">
                <a:latin typeface="Arial" panose="020B0604020202020204" pitchFamily="34" charset="0"/>
                <a:cs typeface="Arial" panose="020B0604020202020204" pitchFamily="34" charset="0"/>
              </a:rPr>
              <a:t>Recall is also good for these scenarios</a:t>
            </a:r>
          </a:p>
          <a:p>
            <a:pPr marL="358775" lvl="1" indent="-177800">
              <a:buFont typeface="Arial" panose="020B0604020202020204" pitchFamily="34" charset="0"/>
              <a:buChar char="•"/>
            </a:pPr>
            <a:r>
              <a:rPr lang="en-US" sz="900" dirty="0">
                <a:latin typeface="Arial" panose="020B0604020202020204" pitchFamily="34" charset="0"/>
                <a:cs typeface="Arial" panose="020B0604020202020204" pitchFamily="34" charset="0"/>
              </a:rPr>
              <a:t>With the current implementation, a few hypervisor failures will not be caught when the # of VMs is low (# VM &lt; 14)</a:t>
            </a:r>
          </a:p>
        </p:txBody>
      </p:sp>
      <p:sp>
        <p:nvSpPr>
          <p:cNvPr id="18" name="Rectangle 17"/>
          <p:cNvSpPr/>
          <p:nvPr/>
        </p:nvSpPr>
        <p:spPr>
          <a:xfrm>
            <a:off x="5646201" y="4659511"/>
            <a:ext cx="2264224" cy="21544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F1, precision, recall </a:t>
            </a:r>
          </a:p>
        </p:txBody>
      </p:sp>
      <p:sp>
        <p:nvSpPr>
          <p:cNvPr id="20" name="Rectangle 19"/>
          <p:cNvSpPr/>
          <p:nvPr/>
        </p:nvSpPr>
        <p:spPr>
          <a:xfrm>
            <a:off x="4648796" y="848253"/>
            <a:ext cx="878430" cy="200055"/>
          </a:xfrm>
          <a:prstGeom prst="rect">
            <a:avLst/>
          </a:prstGeom>
        </p:spPr>
        <p:txBody>
          <a:bodyPr wrap="square">
            <a:spAutoFit/>
          </a:bodyPr>
          <a:lstStyle/>
          <a:p>
            <a:pPr algn="ctr"/>
            <a:r>
              <a:rPr lang="en-US" sz="700" i="1" dirty="0">
                <a:latin typeface="Arial" panose="020B0604020202020204" pitchFamily="34" charset="0"/>
                <a:cs typeface="Arial" panose="020B0604020202020204" pitchFamily="34" charset="0"/>
              </a:rPr>
              <a:t>Scenario name</a:t>
            </a:r>
          </a:p>
        </p:txBody>
      </p:sp>
      <p:cxnSp>
        <p:nvCxnSpPr>
          <p:cNvPr id="22" name="Straight Connector 21"/>
          <p:cNvCxnSpPr/>
          <p:nvPr/>
        </p:nvCxnSpPr>
        <p:spPr>
          <a:xfrm flipH="1" flipV="1">
            <a:off x="5095428" y="1005572"/>
            <a:ext cx="102047" cy="20092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6583723" y="1046870"/>
            <a:ext cx="0" cy="3363205"/>
          </a:xfrm>
          <a:prstGeom prst="line">
            <a:avLst/>
          </a:prstGeom>
          <a:ln>
            <a:solidFill>
              <a:srgbClr val="FF0000"/>
            </a:solidFill>
            <a:prstDash val="sysDot"/>
          </a:ln>
        </p:spPr>
        <p:style>
          <a:lnRef idx="1">
            <a:schemeClr val="dk1"/>
          </a:lnRef>
          <a:fillRef idx="0">
            <a:schemeClr val="dk1"/>
          </a:fillRef>
          <a:effectRef idx="0">
            <a:schemeClr val="dk1"/>
          </a:effectRef>
          <a:fontRef idx="minor">
            <a:schemeClr val="tx1"/>
          </a:fontRef>
        </p:style>
      </p:cxnSp>
      <p:sp>
        <p:nvSpPr>
          <p:cNvPr id="32" name="Rectangle 31"/>
          <p:cNvSpPr/>
          <p:nvPr/>
        </p:nvSpPr>
        <p:spPr>
          <a:xfrm>
            <a:off x="5939371" y="729677"/>
            <a:ext cx="1306774" cy="307777"/>
          </a:xfrm>
          <a:prstGeom prst="rect">
            <a:avLst/>
          </a:prstGeom>
        </p:spPr>
        <p:txBody>
          <a:bodyPr wrap="square">
            <a:spAutoFit/>
          </a:bodyPr>
          <a:lstStyle/>
          <a:p>
            <a:pPr algn="ctr"/>
            <a:r>
              <a:rPr lang="en-US" sz="700" i="1" dirty="0">
                <a:latin typeface="Arial" panose="020B0604020202020204" pitchFamily="34" charset="0"/>
                <a:cs typeface="Arial" panose="020B0604020202020204" pitchFamily="34" charset="0"/>
              </a:rPr>
              <a:t># VMs &gt; 13 VMs </a:t>
            </a:r>
          </a:p>
          <a:p>
            <a:pPr algn="ctr"/>
            <a:r>
              <a:rPr lang="en-US" sz="700" b="1" dirty="0">
                <a:latin typeface="Arial" panose="020B0604020202020204" pitchFamily="34" charset="0"/>
                <a:cs typeface="Arial" panose="020B0604020202020204" pitchFamily="34" charset="0"/>
              </a:rPr>
              <a:t>F1 = 1 or precision = 1.0</a:t>
            </a:r>
          </a:p>
        </p:txBody>
      </p:sp>
      <p:sp>
        <p:nvSpPr>
          <p:cNvPr id="23" name="Rectangle 22"/>
          <p:cNvSpPr/>
          <p:nvPr/>
        </p:nvSpPr>
        <p:spPr>
          <a:xfrm>
            <a:off x="6680682" y="1782517"/>
            <a:ext cx="707245" cy="246221"/>
          </a:xfrm>
          <a:prstGeom prst="rect">
            <a:avLst/>
          </a:prstGeom>
          <a:solidFill>
            <a:schemeClr val="bg1"/>
          </a:solidFill>
          <a:ln w="6350">
            <a:solidFill>
              <a:schemeClr val="bg1">
                <a:lumMod val="75000"/>
              </a:schemeClr>
            </a:solidFill>
            <a:prstDash val="sysDot"/>
          </a:ln>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Excellent results </a:t>
            </a:r>
          </a:p>
          <a:p>
            <a:r>
              <a:rPr lang="en-US" sz="500" b="1" dirty="0">
                <a:solidFill>
                  <a:srgbClr val="0070C0"/>
                </a:solidFill>
                <a:latin typeface="Arial" panose="020B0604020202020204" pitchFamily="34" charset="0"/>
                <a:cs typeface="Arial" panose="020B0604020202020204" pitchFamily="34" charset="0"/>
              </a:rPr>
              <a:t># VMs &gt; 13</a:t>
            </a:r>
          </a:p>
        </p:txBody>
      </p:sp>
      <p:sp>
        <p:nvSpPr>
          <p:cNvPr id="21" name="Rectangle 20"/>
          <p:cNvSpPr/>
          <p:nvPr/>
        </p:nvSpPr>
        <p:spPr>
          <a:xfrm>
            <a:off x="7208044" y="2448453"/>
            <a:ext cx="1062037" cy="307777"/>
          </a:xfrm>
          <a:prstGeom prst="rect">
            <a:avLst/>
          </a:prstGeom>
          <a:solidFill>
            <a:schemeClr val="bg1"/>
          </a:solidFill>
          <a:ln w="6350">
            <a:solidFill>
              <a:schemeClr val="bg1">
                <a:lumMod val="75000"/>
              </a:schemeClr>
            </a:solidFill>
            <a:prstDash val="sysDot"/>
          </a:ln>
        </p:spPr>
        <p:txBody>
          <a:bodyPr wrap="square">
            <a:spAutoFit/>
          </a:bodyPr>
          <a:lstStyle/>
          <a:p>
            <a:pPr algn="ctr"/>
            <a:r>
              <a:rPr lang="en-US" sz="700" i="1" dirty="0">
                <a:solidFill>
                  <a:srgbClr val="C00000"/>
                </a:solidFill>
                <a:latin typeface="Arial" panose="020B0604020202020204" pitchFamily="34" charset="0"/>
                <a:cs typeface="Arial" panose="020B0604020202020204" pitchFamily="34" charset="0"/>
              </a:rPr>
              <a:t>Most probable production scenario</a:t>
            </a:r>
          </a:p>
        </p:txBody>
      </p:sp>
      <p:cxnSp>
        <p:nvCxnSpPr>
          <p:cNvPr id="24" name="Straight Connector 23"/>
          <p:cNvCxnSpPr/>
          <p:nvPr/>
        </p:nvCxnSpPr>
        <p:spPr>
          <a:xfrm flipV="1">
            <a:off x="6088423" y="1042107"/>
            <a:ext cx="0" cy="3363205"/>
          </a:xfrm>
          <a:prstGeom prst="line">
            <a:avLst/>
          </a:prstGeom>
          <a:ln>
            <a:solidFill>
              <a:srgbClr val="FF0000"/>
            </a:solidFill>
            <a:prstDash val="sysDot"/>
          </a:ln>
        </p:spPr>
        <p:style>
          <a:lnRef idx="1">
            <a:schemeClr val="dk1"/>
          </a:lnRef>
          <a:fillRef idx="0">
            <a:schemeClr val="dk1"/>
          </a:fillRef>
          <a:effectRef idx="0">
            <a:schemeClr val="dk1"/>
          </a:effectRef>
          <a:fontRef idx="minor">
            <a:schemeClr val="tx1"/>
          </a:fontRef>
        </p:style>
      </p:cxnSp>
      <p:sp>
        <p:nvSpPr>
          <p:cNvPr id="25" name="Rectangle 24"/>
          <p:cNvSpPr/>
          <p:nvPr/>
        </p:nvSpPr>
        <p:spPr>
          <a:xfrm>
            <a:off x="6023457" y="1782517"/>
            <a:ext cx="619080" cy="246221"/>
          </a:xfrm>
          <a:prstGeom prst="rect">
            <a:avLst/>
          </a:prstGeom>
          <a:solidFill>
            <a:schemeClr val="bg1"/>
          </a:solidFill>
          <a:ln w="6350">
            <a:solidFill>
              <a:schemeClr val="bg1">
                <a:lumMod val="75000"/>
              </a:schemeClr>
            </a:solidFill>
            <a:prstDash val="sysDot"/>
          </a:ln>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Good results </a:t>
            </a:r>
          </a:p>
          <a:p>
            <a:r>
              <a:rPr lang="en-US" sz="500" b="1" dirty="0">
                <a:solidFill>
                  <a:srgbClr val="0070C0"/>
                </a:solidFill>
                <a:latin typeface="Arial" panose="020B0604020202020204" pitchFamily="34" charset="0"/>
                <a:cs typeface="Arial" panose="020B0604020202020204" pitchFamily="34" charset="0"/>
              </a:rPr>
              <a:t>8 &gt; # VMs &gt; 14</a:t>
            </a:r>
          </a:p>
        </p:txBody>
      </p:sp>
      <p:sp>
        <p:nvSpPr>
          <p:cNvPr id="29" name="Rectangle 28"/>
          <p:cNvSpPr/>
          <p:nvPr/>
        </p:nvSpPr>
        <p:spPr>
          <a:xfrm>
            <a:off x="6685444" y="2915992"/>
            <a:ext cx="707245" cy="246221"/>
          </a:xfrm>
          <a:prstGeom prst="rect">
            <a:avLst/>
          </a:prstGeom>
          <a:solidFill>
            <a:schemeClr val="bg1"/>
          </a:solidFill>
          <a:ln w="6350">
            <a:solidFill>
              <a:schemeClr val="bg1">
                <a:lumMod val="75000"/>
              </a:schemeClr>
            </a:solidFill>
            <a:prstDash val="sysDot"/>
          </a:ln>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Excellent results </a:t>
            </a:r>
          </a:p>
          <a:p>
            <a:r>
              <a:rPr lang="en-US" sz="500" b="1" dirty="0">
                <a:solidFill>
                  <a:srgbClr val="0070C0"/>
                </a:solidFill>
                <a:latin typeface="Arial" panose="020B0604020202020204" pitchFamily="34" charset="0"/>
                <a:cs typeface="Arial" panose="020B0604020202020204" pitchFamily="34" charset="0"/>
              </a:rPr>
              <a:t># VMs &gt; 13</a:t>
            </a:r>
          </a:p>
        </p:txBody>
      </p:sp>
      <p:sp>
        <p:nvSpPr>
          <p:cNvPr id="31" name="Rectangle 30"/>
          <p:cNvSpPr/>
          <p:nvPr/>
        </p:nvSpPr>
        <p:spPr>
          <a:xfrm>
            <a:off x="6028219" y="2915992"/>
            <a:ext cx="619080" cy="246221"/>
          </a:xfrm>
          <a:prstGeom prst="rect">
            <a:avLst/>
          </a:prstGeom>
          <a:solidFill>
            <a:schemeClr val="bg1"/>
          </a:solidFill>
          <a:ln w="6350">
            <a:solidFill>
              <a:schemeClr val="bg1">
                <a:lumMod val="75000"/>
              </a:schemeClr>
            </a:solidFill>
            <a:prstDash val="sysDot"/>
          </a:ln>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Good results </a:t>
            </a:r>
          </a:p>
          <a:p>
            <a:r>
              <a:rPr lang="en-US" sz="500" b="1" dirty="0">
                <a:solidFill>
                  <a:srgbClr val="0070C0"/>
                </a:solidFill>
                <a:latin typeface="Arial" panose="020B0604020202020204" pitchFamily="34" charset="0"/>
                <a:cs typeface="Arial" panose="020B0604020202020204" pitchFamily="34" charset="0"/>
              </a:rPr>
              <a:t>8 &gt; # VMs &gt; 14</a:t>
            </a:r>
          </a:p>
        </p:txBody>
      </p:sp>
      <p:sp>
        <p:nvSpPr>
          <p:cNvPr id="34" name="Rectangle 33"/>
          <p:cNvSpPr/>
          <p:nvPr/>
        </p:nvSpPr>
        <p:spPr>
          <a:xfrm>
            <a:off x="6680682" y="4070901"/>
            <a:ext cx="989324" cy="246221"/>
          </a:xfrm>
          <a:prstGeom prst="rect">
            <a:avLst/>
          </a:prstGeom>
          <a:solidFill>
            <a:schemeClr val="bg1"/>
          </a:solidFill>
          <a:ln w="6350">
            <a:solidFill>
              <a:schemeClr val="bg1">
                <a:lumMod val="75000"/>
              </a:schemeClr>
            </a:solidFill>
            <a:prstDash val="sysDot"/>
          </a:ln>
        </p:spPr>
        <p:txBody>
          <a:bodyPr wrap="square">
            <a:spAutoFit/>
          </a:bodyPr>
          <a:lstStyle/>
          <a:p>
            <a:r>
              <a:rPr lang="en-US" sz="500" b="1" dirty="0">
                <a:solidFill>
                  <a:srgbClr val="0070C0"/>
                </a:solidFill>
                <a:latin typeface="Arial" panose="020B0604020202020204" pitchFamily="34" charset="0"/>
                <a:cs typeface="Arial" panose="020B0604020202020204" pitchFamily="34" charset="0"/>
              </a:rPr>
              <a:t>Excellent precision</a:t>
            </a:r>
          </a:p>
          <a:p>
            <a:r>
              <a:rPr lang="en-US" sz="500" b="1" dirty="0">
                <a:solidFill>
                  <a:srgbClr val="0070C0"/>
                </a:solidFill>
                <a:latin typeface="Arial" panose="020B0604020202020204" pitchFamily="34" charset="0"/>
                <a:cs typeface="Arial" panose="020B0604020202020204" pitchFamily="34" charset="0"/>
              </a:rPr>
              <a:t># VMs &gt; 13</a:t>
            </a:r>
          </a:p>
        </p:txBody>
      </p:sp>
      <p:sp>
        <p:nvSpPr>
          <p:cNvPr id="35" name="Rectangle 34"/>
          <p:cNvSpPr/>
          <p:nvPr/>
        </p:nvSpPr>
        <p:spPr>
          <a:xfrm>
            <a:off x="6023457" y="4070901"/>
            <a:ext cx="619080" cy="246221"/>
          </a:xfrm>
          <a:prstGeom prst="rect">
            <a:avLst/>
          </a:prstGeom>
          <a:solidFill>
            <a:schemeClr val="bg1"/>
          </a:solidFill>
          <a:ln w="6350">
            <a:solidFill>
              <a:schemeClr val="bg1">
                <a:lumMod val="75000"/>
              </a:schemeClr>
            </a:solidFill>
            <a:prstDash val="sysDot"/>
          </a:ln>
        </p:spPr>
        <p:txBody>
          <a:bodyPr wrap="square">
            <a:spAutoFit/>
          </a:bodyPr>
          <a:lstStyle/>
          <a:p>
            <a:r>
              <a:rPr lang="en-US" sz="500" b="1" dirty="0">
                <a:solidFill>
                  <a:srgbClr val="0070C0"/>
                </a:solidFill>
                <a:latin typeface="Arial" panose="020B0604020202020204" pitchFamily="34" charset="0"/>
                <a:cs typeface="Arial" panose="020B0604020202020204" pitchFamily="34" charset="0"/>
              </a:rPr>
              <a:t>Good results </a:t>
            </a:r>
          </a:p>
          <a:p>
            <a:r>
              <a:rPr lang="en-US" sz="500" b="1" dirty="0">
                <a:solidFill>
                  <a:srgbClr val="0070C0"/>
                </a:solidFill>
                <a:latin typeface="Arial" panose="020B0604020202020204" pitchFamily="34" charset="0"/>
                <a:cs typeface="Arial" panose="020B0604020202020204" pitchFamily="34" charset="0"/>
              </a:rPr>
              <a:t>8 &gt; # VMs &gt; 14</a:t>
            </a:r>
          </a:p>
        </p:txBody>
      </p:sp>
    </p:spTree>
    <p:extLst>
      <p:ext uri="{BB962C8B-B14F-4D97-AF65-F5344CB8AC3E}">
        <p14:creationId xmlns:p14="http://schemas.microsoft.com/office/powerpoint/2010/main" val="2895994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13" y="2111828"/>
            <a:ext cx="3431178" cy="2573383"/>
          </a:xfrm>
          <a:prstGeom prst="rect">
            <a:avLst/>
          </a:prstGeom>
        </p:spPr>
      </p:pic>
      <p:sp>
        <p:nvSpPr>
          <p:cNvPr id="12" name="Title 11"/>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User Interface</a:t>
            </a:r>
            <a:endParaRPr lang="en-US" sz="1400" b="0"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4185"/>
          <a:stretch/>
        </p:blipFill>
        <p:spPr>
          <a:xfrm>
            <a:off x="5343348" y="1301677"/>
            <a:ext cx="3269280" cy="3132455"/>
          </a:xfrm>
          <a:prstGeom prst="rect">
            <a:avLst/>
          </a:prstGeom>
          <a:ln w="3175">
            <a:solidFill>
              <a:schemeClr val="bg1">
                <a:lumMod val="50000"/>
              </a:schemeClr>
            </a:solidFill>
          </a:ln>
        </p:spPr>
      </p:pic>
      <p:sp>
        <p:nvSpPr>
          <p:cNvPr id="6" name="TextBox 5"/>
          <p:cNvSpPr txBox="1"/>
          <p:nvPr/>
        </p:nvSpPr>
        <p:spPr>
          <a:xfrm>
            <a:off x="392112" y="641449"/>
            <a:ext cx="4046538"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Dashboard</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Shows the heath status of hypervisors (9 hypervisors are shown)</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Beige background indicates a problem</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Background color indicated correlation</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Each hypervisor shows the volatility of the managed VMs</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High bars indicate high volatility </a:t>
            </a:r>
          </a:p>
        </p:txBody>
      </p:sp>
      <p:sp>
        <p:nvSpPr>
          <p:cNvPr id="7" name="Rectangle 6"/>
          <p:cNvSpPr/>
          <p:nvPr/>
        </p:nvSpPr>
        <p:spPr>
          <a:xfrm>
            <a:off x="3563710" y="2000369"/>
            <a:ext cx="1270092" cy="338554"/>
          </a:xfrm>
          <a:prstGeom prst="rect">
            <a:avLst/>
          </a:prstGeom>
        </p:spPr>
        <p:txBody>
          <a:bodyPr wrap="square">
            <a:spAutoFit/>
          </a:bodyPr>
          <a:lstStyle/>
          <a:p>
            <a:r>
              <a:rPr lang="en-US" sz="800" u="sng" dirty="0">
                <a:latin typeface="Arial" panose="020B0604020202020204" pitchFamily="34" charset="0"/>
                <a:cs typeface="Arial" panose="020B0604020202020204" pitchFamily="34" charset="0"/>
              </a:rPr>
              <a:t>Background</a:t>
            </a:r>
            <a:endParaRPr lang="en-US" sz="800" i="1" dirty="0">
              <a:latin typeface="Arial" panose="020B0604020202020204" pitchFamily="34" charset="0"/>
              <a:cs typeface="Arial" panose="020B0604020202020204" pitchFamily="34" charset="0"/>
            </a:endParaRPr>
          </a:p>
          <a:p>
            <a:r>
              <a:rPr lang="en-US" sz="800" i="1" dirty="0">
                <a:latin typeface="Arial" panose="020B0604020202020204" pitchFamily="34" charset="0"/>
                <a:cs typeface="Arial" panose="020B0604020202020204" pitchFamily="34" charset="0"/>
              </a:rPr>
              <a:t>Hypervisor anomaly</a:t>
            </a:r>
            <a:endParaRPr lang="en-US" sz="800" i="1" dirty="0"/>
          </a:p>
        </p:txBody>
      </p:sp>
      <p:sp>
        <p:nvSpPr>
          <p:cNvPr id="9" name="Rectangle 8"/>
          <p:cNvSpPr/>
          <p:nvPr/>
        </p:nvSpPr>
        <p:spPr>
          <a:xfrm>
            <a:off x="3563710" y="3509401"/>
            <a:ext cx="732893" cy="338554"/>
          </a:xfrm>
          <a:prstGeom prst="rect">
            <a:avLst/>
          </a:prstGeom>
        </p:spPr>
        <p:txBody>
          <a:bodyPr wrap="none">
            <a:spAutoFit/>
          </a:bodyPr>
          <a:lstStyle/>
          <a:p>
            <a:r>
              <a:rPr lang="en-US" sz="800" u="sng" dirty="0">
                <a:latin typeface="Arial" panose="020B0604020202020204" pitchFamily="34" charset="0"/>
                <a:cs typeface="Arial" panose="020B0604020202020204" pitchFamily="34" charset="0"/>
              </a:rPr>
              <a:t>Bars</a:t>
            </a:r>
          </a:p>
          <a:p>
            <a:r>
              <a:rPr lang="en-US" sz="800" i="1" dirty="0">
                <a:latin typeface="Arial" panose="020B0604020202020204" pitchFamily="34" charset="0"/>
                <a:cs typeface="Arial" panose="020B0604020202020204" pitchFamily="34" charset="0"/>
              </a:rPr>
              <a:t>VM volatility</a:t>
            </a:r>
            <a:endParaRPr lang="en-US" sz="800" i="1" dirty="0"/>
          </a:p>
        </p:txBody>
      </p:sp>
      <p:cxnSp>
        <p:nvCxnSpPr>
          <p:cNvPr id="13" name="Straight Connector 12"/>
          <p:cNvCxnSpPr/>
          <p:nvPr/>
        </p:nvCxnSpPr>
        <p:spPr>
          <a:xfrm flipH="1">
            <a:off x="3313973" y="2332180"/>
            <a:ext cx="259808" cy="188951"/>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flipV="1">
            <a:off x="3304269" y="3518789"/>
            <a:ext cx="255360" cy="134456"/>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3563710" y="3956804"/>
            <a:ext cx="1243422"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Most VMs have a low or no volatility. Thus, hypervisor is healthy</a:t>
            </a:r>
            <a:endParaRPr lang="en-US" sz="800" i="1" dirty="0"/>
          </a:p>
        </p:txBody>
      </p:sp>
      <p:cxnSp>
        <p:nvCxnSpPr>
          <p:cNvPr id="20" name="Straight Connector 19"/>
          <p:cNvCxnSpPr/>
          <p:nvPr/>
        </p:nvCxnSpPr>
        <p:spPr>
          <a:xfrm flipH="1">
            <a:off x="3345182" y="4251960"/>
            <a:ext cx="228598" cy="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1" name="Oval 20"/>
          <p:cNvSpPr/>
          <p:nvPr/>
        </p:nvSpPr>
        <p:spPr>
          <a:xfrm>
            <a:off x="2621280" y="4168140"/>
            <a:ext cx="731520" cy="175260"/>
          </a:xfrm>
          <a:prstGeom prst="ellips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Rectangle 27"/>
          <p:cNvSpPr/>
          <p:nvPr/>
        </p:nvSpPr>
        <p:spPr>
          <a:xfrm>
            <a:off x="455558" y="1830824"/>
            <a:ext cx="689612" cy="215444"/>
          </a:xfrm>
          <a:prstGeom prst="rect">
            <a:avLst/>
          </a:prstGeom>
        </p:spPr>
        <p:txBody>
          <a:bodyPr wrap="none">
            <a:spAutoFit/>
          </a:bodyPr>
          <a:lstStyle/>
          <a:p>
            <a:r>
              <a:rPr lang="en-US" sz="800" i="1" dirty="0">
                <a:latin typeface="Arial" panose="020B0604020202020204" pitchFamily="34" charset="0"/>
                <a:cs typeface="Arial" panose="020B0604020202020204" pitchFamily="34" charset="0"/>
              </a:rPr>
              <a:t>Dashboard</a:t>
            </a:r>
          </a:p>
        </p:txBody>
      </p:sp>
      <p:cxnSp>
        <p:nvCxnSpPr>
          <p:cNvPr id="29" name="Straight Connector 28"/>
          <p:cNvCxnSpPr/>
          <p:nvPr/>
        </p:nvCxnSpPr>
        <p:spPr>
          <a:xfrm flipH="1" flipV="1">
            <a:off x="1188085" y="2014855"/>
            <a:ext cx="175895" cy="12792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5273992" y="641449"/>
            <a:ext cx="3591402" cy="553998"/>
          </a:xfrm>
          <a:prstGeom prst="rect">
            <a:avLst/>
          </a:prstGeom>
          <a:noFill/>
        </p:spPr>
        <p:txBody>
          <a:bodyPr wrap="square" rtlCol="0">
            <a:spAutoFit/>
          </a:bodyPr>
          <a:lstStyle/>
          <a:p>
            <a:r>
              <a:rPr lang="en-US" sz="1000" b="1" dirty="0" err="1">
                <a:latin typeface="Arial" panose="020B0604020202020204" pitchFamily="34" charset="0"/>
                <a:cs typeface="Arial" panose="020B0604020202020204" pitchFamily="34" charset="0"/>
              </a:rPr>
              <a:t>PinPoint</a:t>
            </a:r>
            <a:r>
              <a:rPr lang="en-US" sz="1000" b="1" dirty="0">
                <a:latin typeface="Arial" panose="020B0604020202020204" pitchFamily="34" charset="0"/>
                <a:cs typeface="Arial" panose="020B0604020202020204" pitchFamily="34" charset="0"/>
              </a:rPr>
              <a:t> Visualization</a:t>
            </a:r>
          </a:p>
          <a:p>
            <a:pPr marL="171450" indent="-171450">
              <a:buFont typeface="Wingdings" panose="05000000000000000000" pitchFamily="2" charset="2"/>
              <a:buChar char="§"/>
            </a:pPr>
            <a:r>
              <a:rPr lang="en-US" sz="1000" dirty="0">
                <a:latin typeface="Arial" panose="020B0604020202020204" pitchFamily="34" charset="0"/>
                <a:cs typeface="Arial" panose="020B0604020202020204" pitchFamily="34" charset="0"/>
              </a:rPr>
              <a:t>Detailed visualization on the behavior of VMs’ signals</a:t>
            </a:r>
          </a:p>
          <a:p>
            <a:pPr marL="358775" lvl="1" indent="-179388">
              <a:buFont typeface="Arial" panose="020B0604020202020204" pitchFamily="34" charset="0"/>
              <a:buChar char="•"/>
            </a:pPr>
            <a:r>
              <a:rPr lang="en-US" sz="1000" dirty="0">
                <a:latin typeface="Arial" panose="020B0604020202020204" pitchFamily="34" charset="0"/>
                <a:cs typeface="Arial" panose="020B0604020202020204" pitchFamily="34" charset="0"/>
              </a:rPr>
              <a:t>Change points and overlapping regions are shown</a:t>
            </a:r>
          </a:p>
        </p:txBody>
      </p:sp>
      <p:sp>
        <p:nvSpPr>
          <p:cNvPr id="36" name="Right Arrow 35"/>
          <p:cNvSpPr/>
          <p:nvPr/>
        </p:nvSpPr>
        <p:spPr>
          <a:xfrm>
            <a:off x="3411583" y="2568574"/>
            <a:ext cx="1924799" cy="209550"/>
          </a:xfrm>
          <a:prstGeom prst="rightArrow">
            <a:avLst/>
          </a:prstGeom>
          <a:solidFill>
            <a:srgbClr val="FFD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269349" y="1264966"/>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01</a:t>
            </a:r>
            <a:endParaRPr lang="en-US" sz="500" b="1" dirty="0">
              <a:solidFill>
                <a:srgbClr val="0070C0"/>
              </a:solidFill>
            </a:endParaRPr>
          </a:p>
        </p:txBody>
      </p:sp>
      <p:sp>
        <p:nvSpPr>
          <p:cNvPr id="38" name="Rectangle 37"/>
          <p:cNvSpPr/>
          <p:nvPr/>
        </p:nvSpPr>
        <p:spPr>
          <a:xfrm>
            <a:off x="5269349" y="1645966"/>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02</a:t>
            </a:r>
            <a:endParaRPr lang="en-US" sz="500" b="1" dirty="0">
              <a:solidFill>
                <a:srgbClr val="0070C0"/>
              </a:solidFill>
            </a:endParaRPr>
          </a:p>
        </p:txBody>
      </p:sp>
      <p:sp>
        <p:nvSpPr>
          <p:cNvPr id="39" name="Rectangle 38"/>
          <p:cNvSpPr/>
          <p:nvPr/>
        </p:nvSpPr>
        <p:spPr>
          <a:xfrm>
            <a:off x="5269349" y="2036491"/>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03</a:t>
            </a:r>
            <a:endParaRPr lang="en-US" sz="500" b="1" dirty="0">
              <a:solidFill>
                <a:srgbClr val="0070C0"/>
              </a:solidFill>
            </a:endParaRPr>
          </a:p>
        </p:txBody>
      </p:sp>
      <p:sp>
        <p:nvSpPr>
          <p:cNvPr id="40" name="Rectangle 39"/>
          <p:cNvSpPr/>
          <p:nvPr/>
        </p:nvSpPr>
        <p:spPr>
          <a:xfrm>
            <a:off x="5269349" y="2417491"/>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04</a:t>
            </a:r>
            <a:endParaRPr lang="en-US" sz="500" b="1" dirty="0">
              <a:solidFill>
                <a:srgbClr val="0070C0"/>
              </a:solidFill>
            </a:endParaRPr>
          </a:p>
        </p:txBody>
      </p:sp>
      <p:sp>
        <p:nvSpPr>
          <p:cNvPr id="41" name="Rectangle 40"/>
          <p:cNvSpPr/>
          <p:nvPr/>
        </p:nvSpPr>
        <p:spPr>
          <a:xfrm>
            <a:off x="5269349" y="2779441"/>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05</a:t>
            </a:r>
            <a:endParaRPr lang="en-US" sz="500" b="1" dirty="0">
              <a:solidFill>
                <a:srgbClr val="0070C0"/>
              </a:solidFill>
            </a:endParaRPr>
          </a:p>
        </p:txBody>
      </p:sp>
      <p:sp>
        <p:nvSpPr>
          <p:cNvPr id="42" name="Rectangle 41"/>
          <p:cNvSpPr/>
          <p:nvPr/>
        </p:nvSpPr>
        <p:spPr>
          <a:xfrm>
            <a:off x="5269349" y="3160441"/>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06</a:t>
            </a:r>
            <a:endParaRPr lang="en-US" sz="500" b="1" dirty="0">
              <a:solidFill>
                <a:srgbClr val="0070C0"/>
              </a:solidFill>
            </a:endParaRPr>
          </a:p>
        </p:txBody>
      </p:sp>
      <p:sp>
        <p:nvSpPr>
          <p:cNvPr id="43" name="Rectangle 42"/>
          <p:cNvSpPr/>
          <p:nvPr/>
        </p:nvSpPr>
        <p:spPr>
          <a:xfrm>
            <a:off x="5269349" y="3541441"/>
            <a:ext cx="36901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07</a:t>
            </a:r>
            <a:endParaRPr lang="en-US" sz="500" b="1" dirty="0">
              <a:solidFill>
                <a:srgbClr val="0070C0"/>
              </a:solidFill>
            </a:endParaRPr>
          </a:p>
        </p:txBody>
      </p:sp>
      <p:sp>
        <p:nvSpPr>
          <p:cNvPr id="44" name="Rectangle 43"/>
          <p:cNvSpPr/>
          <p:nvPr/>
        </p:nvSpPr>
        <p:spPr>
          <a:xfrm>
            <a:off x="5269349" y="3922441"/>
            <a:ext cx="336952" cy="169277"/>
          </a:xfrm>
          <a:prstGeom prst="rect">
            <a:avLst/>
          </a:prstGeom>
        </p:spPr>
        <p:txBody>
          <a:bodyPr wrap="none">
            <a:spAutoFit/>
          </a:bodyPr>
          <a:lstStyle/>
          <a:p>
            <a:r>
              <a:rPr lang="en-US" sz="500" b="1" dirty="0">
                <a:solidFill>
                  <a:srgbClr val="0070C0"/>
                </a:solidFill>
                <a:latin typeface="Arial" panose="020B0604020202020204" pitchFamily="34" charset="0"/>
                <a:cs typeface="Arial" panose="020B0604020202020204" pitchFamily="34" charset="0"/>
              </a:rPr>
              <a:t>VM n</a:t>
            </a:r>
            <a:endParaRPr lang="en-US" sz="500" b="1" dirty="0">
              <a:solidFill>
                <a:srgbClr val="0070C0"/>
              </a:solidFill>
            </a:endParaRPr>
          </a:p>
        </p:txBody>
      </p:sp>
      <p:sp>
        <p:nvSpPr>
          <p:cNvPr id="45" name="Rectangle 44"/>
          <p:cNvSpPr/>
          <p:nvPr/>
        </p:nvSpPr>
        <p:spPr>
          <a:xfrm>
            <a:off x="5296380" y="4472351"/>
            <a:ext cx="3501079"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Vertical overlaps represent the correlation of behavior change as a consequence of, e.g., an hypervisor failure. The number of horizontal overlaps indicate the confidence of an anomaly.</a:t>
            </a:r>
            <a:endParaRPr lang="en-US" sz="800" i="1" dirty="0"/>
          </a:p>
        </p:txBody>
      </p:sp>
      <p:cxnSp>
        <p:nvCxnSpPr>
          <p:cNvPr id="46" name="Straight Connector 45"/>
          <p:cNvCxnSpPr/>
          <p:nvPr/>
        </p:nvCxnSpPr>
        <p:spPr>
          <a:xfrm flipH="1">
            <a:off x="5917407" y="4315069"/>
            <a:ext cx="171449" cy="20002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50" name="Oval 49"/>
          <p:cNvSpPr/>
          <p:nvPr/>
        </p:nvSpPr>
        <p:spPr>
          <a:xfrm>
            <a:off x="2587943" y="2425064"/>
            <a:ext cx="806223" cy="422639"/>
          </a:xfrm>
          <a:prstGeom prst="ellips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Rectangle 30"/>
          <p:cNvSpPr/>
          <p:nvPr/>
        </p:nvSpPr>
        <p:spPr>
          <a:xfrm>
            <a:off x="3563710" y="2858163"/>
            <a:ext cx="1270092" cy="461665"/>
          </a:xfrm>
          <a:prstGeom prst="rect">
            <a:avLst/>
          </a:prstGeom>
        </p:spPr>
        <p:txBody>
          <a:bodyPr wrap="square">
            <a:spAutoFit/>
          </a:bodyPr>
          <a:lstStyle/>
          <a:p>
            <a:r>
              <a:rPr lang="en-US" sz="800" u="sng" dirty="0">
                <a:latin typeface="Arial" panose="020B0604020202020204" pitchFamily="34" charset="0"/>
                <a:cs typeface="Arial" panose="020B0604020202020204" pitchFamily="34" charset="0"/>
              </a:rPr>
              <a:t>Red line</a:t>
            </a:r>
            <a:endParaRPr lang="en-US" sz="800" i="1" dirty="0">
              <a:latin typeface="Arial" panose="020B0604020202020204" pitchFamily="34" charset="0"/>
              <a:cs typeface="Arial" panose="020B0604020202020204" pitchFamily="34" charset="0"/>
            </a:endParaRPr>
          </a:p>
          <a:p>
            <a:r>
              <a:rPr lang="en-US" sz="800" i="1" dirty="0">
                <a:latin typeface="Arial" panose="020B0604020202020204" pitchFamily="34" charset="0"/>
                <a:cs typeface="Arial" panose="020B0604020202020204" pitchFamily="34" charset="0"/>
              </a:rPr>
              <a:t>Volatility correlation degree among VMs</a:t>
            </a:r>
            <a:endParaRPr lang="en-US" sz="800" i="1" dirty="0"/>
          </a:p>
        </p:txBody>
      </p:sp>
      <p:cxnSp>
        <p:nvCxnSpPr>
          <p:cNvPr id="34" name="Straight Connector 33"/>
          <p:cNvCxnSpPr/>
          <p:nvPr/>
        </p:nvCxnSpPr>
        <p:spPr>
          <a:xfrm flipH="1" flipV="1">
            <a:off x="3373938" y="2978857"/>
            <a:ext cx="203108" cy="130103"/>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619042" y="4544411"/>
            <a:ext cx="2852442" cy="355738"/>
          </a:xfrm>
          <a:prstGeom prst="rect">
            <a:avLst/>
          </a:prstGeom>
        </p:spPr>
        <p:txBody>
          <a:bodyPr wrap="square">
            <a:spAutoFit/>
          </a:bodyPr>
          <a:lstStyle/>
          <a:p>
            <a:pPr>
              <a:lnSpc>
                <a:spcPct val="107000"/>
              </a:lnSpc>
              <a:spcAft>
                <a:spcPts val="800"/>
              </a:spcAft>
            </a:pPr>
            <a:r>
              <a:rPr lang="en-US" sz="800" i="1" dirty="0">
                <a:latin typeface="Arial" panose="020B0604020202020204" pitchFamily="34" charset="0"/>
                <a:ea typeface="Calibri" panose="020F0502020204030204" pitchFamily="34" charset="0"/>
                <a:cs typeface="Arial" panose="020B0604020202020204" pitchFamily="34" charset="0"/>
              </a:rPr>
              <a:t>Note: the correlation degree determines if the volatility of VMs is, or is not, related to the volatility/churn of workloads</a:t>
            </a:r>
          </a:p>
        </p:txBody>
      </p:sp>
    </p:spTree>
    <p:extLst>
      <p:ext uri="{BB962C8B-B14F-4D97-AF65-F5344CB8AC3E}">
        <p14:creationId xmlns:p14="http://schemas.microsoft.com/office/powerpoint/2010/main" val="36254997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Performance: Online vs Offline</a:t>
            </a:r>
            <a:endParaRPr lang="en-US" sz="1400" b="0" dirty="0"/>
          </a:p>
        </p:txBody>
      </p:sp>
      <p:sp>
        <p:nvSpPr>
          <p:cNvPr id="6" name="TextBox 5"/>
          <p:cNvSpPr txBox="1"/>
          <p:nvPr/>
        </p:nvSpPr>
        <p:spPr>
          <a:xfrm>
            <a:off x="388144" y="634236"/>
            <a:ext cx="4736306" cy="3162404"/>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Limitations of offline HAD</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Uses 2 sliding windows: mean and </a:t>
            </a:r>
            <a:r>
              <a:rPr lang="en-US" sz="1050" dirty="0" err="1">
                <a:latin typeface="Arial" panose="020B0604020202020204" pitchFamily="34" charset="0"/>
                <a:cs typeface="Arial" panose="020B0604020202020204" pitchFamily="34" charset="0"/>
              </a:rPr>
              <a:t>std</a:t>
            </a:r>
            <a:r>
              <a:rPr lang="en-US" sz="1050" dirty="0">
                <a:latin typeface="Arial" panose="020B0604020202020204" pitchFamily="34" charset="0"/>
                <a:cs typeface="Arial" panose="020B0604020202020204" pitchFamily="34" charset="0"/>
              </a:rPr>
              <a:t> are expensive to </a:t>
            </a:r>
            <a:r>
              <a:rPr lang="en-US" sz="1050" dirty="0" err="1">
                <a:latin typeface="Arial" panose="020B0604020202020204" pitchFamily="34" charset="0"/>
                <a:cs typeface="Arial" panose="020B0604020202020204" pitchFamily="34" charset="0"/>
              </a:rPr>
              <a:t>recompute</a:t>
            </a: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r>
              <a:rPr lang="en-US" sz="1050" b="1" dirty="0">
                <a:latin typeface="Arial" panose="020B0604020202020204" pitchFamily="34" charset="0"/>
                <a:cs typeface="Arial" panose="020B0604020202020204" pitchFamily="34" charset="0"/>
              </a:rPr>
              <a:t>Effect of time series size on running time</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1 hypervisor; 1 second sampling; 25 VMs</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Monitoring duration: 1h, 2h, 3h, 4h, 5h, 6h</a:t>
            </a:r>
          </a:p>
          <a:p>
            <a:pPr marL="171450" indent="-171450">
              <a:buFont typeface="Wingdings" panose="05000000000000000000" pitchFamily="2" charset="2"/>
              <a:buChar char="§"/>
            </a:pPr>
            <a:r>
              <a:rPr lang="en-US" sz="1050" dirty="0">
                <a:solidFill>
                  <a:srgbClr val="FF0000"/>
                </a:solidFill>
                <a:latin typeface="Arial" panose="020B0604020202020204" pitchFamily="34" charset="0"/>
                <a:cs typeface="Arial" panose="020B0604020202020204" pitchFamily="34" charset="0"/>
              </a:rPr>
              <a:t>Online improvements: 4x (1h) to 13x (6h)</a:t>
            </a: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sz="1050" dirty="0">
              <a:latin typeface="Arial" panose="020B0604020202020204" pitchFamily="34" charset="0"/>
              <a:cs typeface="Arial" panose="020B0604020202020204" pitchFamily="34" charset="0"/>
            </a:endParaRPr>
          </a:p>
          <a:p>
            <a:r>
              <a:rPr lang="en-US" sz="1050" b="1" dirty="0">
                <a:latin typeface="Arial" panose="020B0604020202020204" pitchFamily="34" charset="0"/>
                <a:cs typeface="Arial" panose="020B0604020202020204" pitchFamily="34" charset="0"/>
              </a:rPr>
              <a:t>Effect of window size on running time</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1 hypervisor; 1 second sampling; 25 VMs</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Sliding windows size: [16, 32, 64, 128, 256, 512, 1024, 2048], 15</a:t>
            </a:r>
          </a:p>
          <a:p>
            <a:pPr marL="171450" indent="-171450">
              <a:buFont typeface="Wingdings" panose="05000000000000000000" pitchFamily="2" charset="2"/>
              <a:buChar char="§"/>
            </a:pPr>
            <a:r>
              <a:rPr lang="en-US" sz="1050" dirty="0">
                <a:latin typeface="Arial" panose="020B0604020202020204" pitchFamily="34" charset="0"/>
                <a:cs typeface="Arial" panose="020B0604020202020204" pitchFamily="34" charset="0"/>
              </a:rPr>
              <a:t>Monitoring duration: 6h</a:t>
            </a:r>
          </a:p>
          <a:p>
            <a:pPr marL="171450" indent="-171450">
              <a:buFont typeface="Wingdings" panose="05000000000000000000" pitchFamily="2" charset="2"/>
              <a:buChar char="§"/>
            </a:pPr>
            <a:r>
              <a:rPr lang="en-US" sz="1050" dirty="0">
                <a:solidFill>
                  <a:srgbClr val="FF0000"/>
                </a:solidFill>
                <a:latin typeface="Arial" panose="020B0604020202020204" pitchFamily="34" charset="0"/>
                <a:cs typeface="Arial" panose="020B0604020202020204" pitchFamily="34" charset="0"/>
              </a:rPr>
              <a:t>Online improvements: 5.5x (</a:t>
            </a:r>
            <a:r>
              <a:rPr lang="en-US" sz="1050" dirty="0" err="1">
                <a:solidFill>
                  <a:srgbClr val="FF0000"/>
                </a:solidFill>
                <a:latin typeface="Arial" panose="020B0604020202020204" pitchFamily="34" charset="0"/>
                <a:cs typeface="Arial" panose="020B0604020202020204" pitchFamily="34" charset="0"/>
              </a:rPr>
              <a:t>sz</a:t>
            </a:r>
            <a:r>
              <a:rPr lang="en-US" sz="1050" dirty="0">
                <a:solidFill>
                  <a:srgbClr val="FF0000"/>
                </a:solidFill>
                <a:latin typeface="Arial" panose="020B0604020202020204" pitchFamily="34" charset="0"/>
                <a:cs typeface="Arial" panose="020B0604020202020204" pitchFamily="34" charset="0"/>
              </a:rPr>
              <a:t>: 16) to 18x (</a:t>
            </a:r>
            <a:r>
              <a:rPr lang="en-US" sz="1050" dirty="0" err="1">
                <a:solidFill>
                  <a:srgbClr val="FF0000"/>
                </a:solidFill>
                <a:latin typeface="Arial" panose="020B0604020202020204" pitchFamily="34" charset="0"/>
                <a:cs typeface="Arial" panose="020B0604020202020204" pitchFamily="34" charset="0"/>
              </a:rPr>
              <a:t>sz</a:t>
            </a:r>
            <a:r>
              <a:rPr lang="en-US" sz="1050" dirty="0">
                <a:solidFill>
                  <a:srgbClr val="FF0000"/>
                </a:solidFill>
                <a:latin typeface="Arial" panose="020B0604020202020204" pitchFamily="34" charset="0"/>
                <a:cs typeface="Arial" panose="020B0604020202020204" pitchFamily="34" charset="0"/>
              </a:rPr>
              <a:t>: 2048)</a:t>
            </a:r>
          </a:p>
        </p:txBody>
      </p:sp>
      <p:grpSp>
        <p:nvGrpSpPr>
          <p:cNvPr id="4" name="Group 3"/>
          <p:cNvGrpSpPr/>
          <p:nvPr/>
        </p:nvGrpSpPr>
        <p:grpSpPr>
          <a:xfrm>
            <a:off x="5746732" y="808407"/>
            <a:ext cx="2730237" cy="1997510"/>
            <a:chOff x="5289533" y="689921"/>
            <a:chExt cx="3117849" cy="228109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812" t="9468" r="7905" b="6479"/>
            <a:stretch/>
          </p:blipFill>
          <p:spPr>
            <a:xfrm>
              <a:off x="5466758" y="861415"/>
              <a:ext cx="2872827" cy="1980485"/>
            </a:xfrm>
            <a:prstGeom prst="rect">
              <a:avLst/>
            </a:prstGeom>
          </p:spPr>
        </p:pic>
        <p:sp>
          <p:nvSpPr>
            <p:cNvPr id="9" name="TextBox 8"/>
            <p:cNvSpPr txBox="1"/>
            <p:nvPr/>
          </p:nvSpPr>
          <p:spPr>
            <a:xfrm>
              <a:off x="5395710" y="689921"/>
              <a:ext cx="3011672" cy="210883"/>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HAD Performance Analysis: Online vs. Offline (windows = (100, 25))</a:t>
              </a:r>
            </a:p>
          </p:txBody>
        </p:sp>
        <p:sp>
          <p:nvSpPr>
            <p:cNvPr id="10" name="TextBox 9"/>
            <p:cNvSpPr txBox="1"/>
            <p:nvPr/>
          </p:nvSpPr>
          <p:spPr>
            <a:xfrm>
              <a:off x="6529847" y="2786351"/>
              <a:ext cx="780983" cy="184666"/>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t>Time-series size</a:t>
              </a:r>
            </a:p>
          </p:txBody>
        </p:sp>
        <p:sp>
          <p:nvSpPr>
            <p:cNvPr id="11" name="TextBox 10"/>
            <p:cNvSpPr txBox="1"/>
            <p:nvPr/>
          </p:nvSpPr>
          <p:spPr>
            <a:xfrm rot="16200000">
              <a:off x="5098775" y="1743340"/>
              <a:ext cx="566181" cy="184666"/>
            </a:xfrm>
            <a:prstGeom prst="rect">
              <a:avLst/>
            </a:prstGeom>
            <a:solidFill>
              <a:schemeClr val="bg1"/>
            </a:solidFill>
          </p:spPr>
          <p:txBody>
            <a:bodyPr wrap="none" rtlCol="0">
              <a:spAutoFit/>
            </a:bodyPr>
            <a:lstStyle/>
            <a:p>
              <a:r>
                <a:rPr lang="en-US" sz="600" b="1" dirty="0">
                  <a:latin typeface="Arial" panose="020B0604020202020204" pitchFamily="34" charset="0"/>
                  <a:cs typeface="Arial" panose="020B0604020202020204" pitchFamily="34" charset="0"/>
                </a:rPr>
                <a:t>Time (sec)</a:t>
              </a:r>
            </a:p>
          </p:txBody>
        </p:sp>
        <p:sp>
          <p:nvSpPr>
            <p:cNvPr id="12" name="TextBox 11"/>
            <p:cNvSpPr txBox="1"/>
            <p:nvPr/>
          </p:nvSpPr>
          <p:spPr>
            <a:xfrm>
              <a:off x="6907851" y="1313237"/>
              <a:ext cx="426720" cy="184666"/>
            </a:xfrm>
            <a:prstGeom prst="rect">
              <a:avLst/>
            </a:prstGeom>
            <a:no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chemeClr val="accent6">
                      <a:lumMod val="75000"/>
                    </a:schemeClr>
                  </a:solidFill>
                </a:rPr>
                <a:t>Offline</a:t>
              </a:r>
            </a:p>
          </p:txBody>
        </p:sp>
        <p:sp>
          <p:nvSpPr>
            <p:cNvPr id="13" name="TextBox 12"/>
            <p:cNvSpPr txBox="1"/>
            <p:nvPr/>
          </p:nvSpPr>
          <p:spPr>
            <a:xfrm>
              <a:off x="7181916" y="2294691"/>
              <a:ext cx="421910" cy="184666"/>
            </a:xfrm>
            <a:prstGeom prst="rect">
              <a:avLst/>
            </a:prstGeom>
            <a:no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0070C0"/>
                  </a:solidFill>
                </a:rPr>
                <a:t>Online</a:t>
              </a:r>
            </a:p>
          </p:txBody>
        </p:sp>
        <p:sp>
          <p:nvSpPr>
            <p:cNvPr id="14" name="TextBox 13"/>
            <p:cNvSpPr txBox="1"/>
            <p:nvPr/>
          </p:nvSpPr>
          <p:spPr>
            <a:xfrm>
              <a:off x="7153156" y="1753107"/>
              <a:ext cx="819455" cy="184666"/>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FF0000"/>
                  </a:solidFill>
                </a:rPr>
                <a:t>13x improvement</a:t>
              </a:r>
            </a:p>
          </p:txBody>
        </p:sp>
        <p:cxnSp>
          <p:nvCxnSpPr>
            <p:cNvPr id="17" name="Straight Arrow Connector 16"/>
            <p:cNvCxnSpPr/>
            <p:nvPr/>
          </p:nvCxnSpPr>
          <p:spPr>
            <a:xfrm>
              <a:off x="8051789" y="1103243"/>
              <a:ext cx="0" cy="1331137"/>
            </a:xfrm>
            <a:prstGeom prst="straightConnector1">
              <a:avLst/>
            </a:prstGeom>
            <a:ln w="63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911498" y="2297482"/>
              <a:ext cx="0" cy="360556"/>
            </a:xfrm>
            <a:prstGeom prst="straightConnector1">
              <a:avLst/>
            </a:prstGeom>
            <a:ln w="6350">
              <a:solidFill>
                <a:srgbClr val="009900"/>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956674" y="2347643"/>
              <a:ext cx="797013" cy="184666"/>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009900"/>
                  </a:solidFill>
                </a:rPr>
                <a:t>4x improvement</a:t>
              </a:r>
            </a:p>
          </p:txBody>
        </p:sp>
      </p:grpSp>
      <p:grpSp>
        <p:nvGrpSpPr>
          <p:cNvPr id="15" name="Group 14"/>
          <p:cNvGrpSpPr/>
          <p:nvPr/>
        </p:nvGrpSpPr>
        <p:grpSpPr>
          <a:xfrm>
            <a:off x="5710090" y="2851150"/>
            <a:ext cx="2802933" cy="2085816"/>
            <a:chOff x="4909782" y="984727"/>
            <a:chExt cx="3095809" cy="2281096"/>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8806" t="8745" r="8536" b="6307"/>
            <a:stretch/>
          </p:blipFill>
          <p:spPr>
            <a:xfrm>
              <a:off x="5023944" y="1181316"/>
              <a:ext cx="2872827" cy="1968285"/>
            </a:xfrm>
            <a:prstGeom prst="rect">
              <a:avLst/>
            </a:prstGeom>
          </p:spPr>
        </p:pic>
        <p:sp>
          <p:nvSpPr>
            <p:cNvPr id="19" name="TextBox 18"/>
            <p:cNvSpPr txBox="1"/>
            <p:nvPr/>
          </p:nvSpPr>
          <p:spPr>
            <a:xfrm>
              <a:off x="5027257" y="984727"/>
              <a:ext cx="2978334" cy="201955"/>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HAD Performance Analysis: Online vs. Offline (8 </a:t>
              </a:r>
              <a:r>
                <a:rPr lang="en-US" sz="600" b="1" dirty="0" err="1">
                  <a:latin typeface="Arial" panose="020B0604020202020204" pitchFamily="34" charset="0"/>
                  <a:cs typeface="Arial" panose="020B0604020202020204" pitchFamily="34" charset="0"/>
                </a:rPr>
                <a:t>ts</a:t>
              </a:r>
              <a:r>
                <a:rPr lang="en-US" sz="600" b="1" dirty="0">
                  <a:latin typeface="Arial" panose="020B0604020202020204" pitchFamily="34" charset="0"/>
                  <a:cs typeface="Arial" panose="020B0604020202020204" pitchFamily="34" charset="0"/>
                </a:rPr>
                <a:t> * 10k data points)</a:t>
              </a:r>
            </a:p>
          </p:txBody>
        </p:sp>
        <p:sp>
          <p:nvSpPr>
            <p:cNvPr id="21" name="TextBox 20"/>
            <p:cNvSpPr txBox="1"/>
            <p:nvPr/>
          </p:nvSpPr>
          <p:spPr>
            <a:xfrm>
              <a:off x="6150096" y="3081157"/>
              <a:ext cx="686406" cy="184666"/>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t>Windows size</a:t>
              </a:r>
            </a:p>
          </p:txBody>
        </p:sp>
        <p:sp>
          <p:nvSpPr>
            <p:cNvPr id="22" name="TextBox 21"/>
            <p:cNvSpPr txBox="1"/>
            <p:nvPr/>
          </p:nvSpPr>
          <p:spPr>
            <a:xfrm rot="16200000">
              <a:off x="4719024" y="2038146"/>
              <a:ext cx="566181" cy="184666"/>
            </a:xfrm>
            <a:prstGeom prst="rect">
              <a:avLst/>
            </a:prstGeom>
            <a:solidFill>
              <a:schemeClr val="bg1"/>
            </a:solidFill>
          </p:spPr>
          <p:txBody>
            <a:bodyPr wrap="none" rtlCol="0">
              <a:spAutoFit/>
            </a:bodyPr>
            <a:lstStyle/>
            <a:p>
              <a:r>
                <a:rPr lang="en-US" sz="600" b="1" dirty="0">
                  <a:latin typeface="Arial" panose="020B0604020202020204" pitchFamily="34" charset="0"/>
                  <a:cs typeface="Arial" panose="020B0604020202020204" pitchFamily="34" charset="0"/>
                </a:rPr>
                <a:t>Time (sec)</a:t>
              </a:r>
            </a:p>
          </p:txBody>
        </p:sp>
        <p:sp>
          <p:nvSpPr>
            <p:cNvPr id="23" name="TextBox 22"/>
            <p:cNvSpPr txBox="1"/>
            <p:nvPr/>
          </p:nvSpPr>
          <p:spPr>
            <a:xfrm>
              <a:off x="6528100" y="1608043"/>
              <a:ext cx="426720" cy="184666"/>
            </a:xfrm>
            <a:prstGeom prst="rect">
              <a:avLst/>
            </a:prstGeom>
            <a:no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chemeClr val="accent6">
                      <a:lumMod val="75000"/>
                    </a:schemeClr>
                  </a:solidFill>
                </a:rPr>
                <a:t>Offline</a:t>
              </a:r>
            </a:p>
          </p:txBody>
        </p:sp>
        <p:sp>
          <p:nvSpPr>
            <p:cNvPr id="24" name="TextBox 23"/>
            <p:cNvSpPr txBox="1"/>
            <p:nvPr/>
          </p:nvSpPr>
          <p:spPr>
            <a:xfrm>
              <a:off x="6767130" y="2743649"/>
              <a:ext cx="421910" cy="184666"/>
            </a:xfrm>
            <a:prstGeom prst="rect">
              <a:avLst/>
            </a:prstGeom>
            <a:no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0070C0"/>
                  </a:solidFill>
                </a:rPr>
                <a:t>Online</a:t>
              </a:r>
            </a:p>
          </p:txBody>
        </p:sp>
        <p:sp>
          <p:nvSpPr>
            <p:cNvPr id="25" name="TextBox 24"/>
            <p:cNvSpPr txBox="1"/>
            <p:nvPr/>
          </p:nvSpPr>
          <p:spPr>
            <a:xfrm>
              <a:off x="6767897" y="2342203"/>
              <a:ext cx="819455" cy="184666"/>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FF0000"/>
                  </a:solidFill>
                </a:rPr>
                <a:t>18x improvement</a:t>
              </a:r>
            </a:p>
          </p:txBody>
        </p:sp>
        <p:cxnSp>
          <p:nvCxnSpPr>
            <p:cNvPr id="26" name="Straight Arrow Connector 25"/>
            <p:cNvCxnSpPr/>
            <p:nvPr/>
          </p:nvCxnSpPr>
          <p:spPr>
            <a:xfrm>
              <a:off x="7672038" y="1398049"/>
              <a:ext cx="0" cy="1494263"/>
            </a:xfrm>
            <a:prstGeom prst="straightConnector1">
              <a:avLst/>
            </a:prstGeom>
            <a:ln w="63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5531747" y="2592288"/>
              <a:ext cx="0" cy="360556"/>
            </a:xfrm>
            <a:prstGeom prst="straightConnector1">
              <a:avLst/>
            </a:prstGeom>
            <a:ln w="6350">
              <a:solidFill>
                <a:srgbClr val="009900"/>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5576923" y="2677483"/>
              <a:ext cx="928097" cy="201955"/>
            </a:xfrm>
            <a:prstGeom prst="rect">
              <a:avLst/>
            </a:prstGeom>
            <a:solidFill>
              <a:schemeClr val="bg1"/>
            </a:solidFill>
          </p:spPr>
          <p:txBody>
            <a:bodyPr wrap="none" rtlCol="0">
              <a:spAutoFit/>
            </a:bodyPr>
            <a:lstStyle>
              <a:defPPr>
                <a:defRPr lang="zh-CN"/>
              </a:defPPr>
              <a:lvl1pPr>
                <a:defRPr sz="600" b="1">
                  <a:latin typeface="Arial" panose="020B0604020202020204" pitchFamily="34" charset="0"/>
                  <a:cs typeface="Arial" panose="020B0604020202020204" pitchFamily="34" charset="0"/>
                </a:defRPr>
              </a:lvl1pPr>
            </a:lstStyle>
            <a:p>
              <a:r>
                <a:rPr lang="en-US" dirty="0">
                  <a:solidFill>
                    <a:srgbClr val="009900"/>
                  </a:solidFill>
                </a:rPr>
                <a:t>5.5x improvement</a:t>
              </a:r>
            </a:p>
          </p:txBody>
        </p:sp>
      </p:grpSp>
      <p:sp>
        <p:nvSpPr>
          <p:cNvPr id="29" name="Rectangle 28"/>
          <p:cNvSpPr/>
          <p:nvPr/>
        </p:nvSpPr>
        <p:spPr>
          <a:xfrm>
            <a:off x="407884" y="3793978"/>
            <a:ext cx="4795708" cy="1015663"/>
          </a:xfrm>
          <a:prstGeom prst="rect">
            <a:avLst/>
          </a:prstGeom>
        </p:spPr>
        <p:txBody>
          <a:bodyPr wrap="square">
            <a:spAutoFit/>
          </a:bodyPr>
          <a:lstStyle/>
          <a:p>
            <a:r>
              <a:rPr lang="en-US" sz="500" dirty="0">
                <a:latin typeface="Consolas" panose="020B0609020204030204" pitchFamily="49" charset="0"/>
                <a:cs typeface="Arial" panose="020B0604020202020204" pitchFamily="34" charset="0"/>
              </a:rPr>
              <a:t>+--------------+------+----------------+-----------------+-----------------+------------------+-------------+--------------+</a:t>
            </a:r>
          </a:p>
          <a:p>
            <a:r>
              <a:rPr lang="en-US" sz="500" dirty="0">
                <a:latin typeface="Consolas" panose="020B0609020204030204" pitchFamily="49" charset="0"/>
                <a:cs typeface="Arial" panose="020B0604020202020204" pitchFamily="34" charset="0"/>
              </a:rPr>
              <a:t>| </a:t>
            </a:r>
            <a:r>
              <a:rPr lang="en-US" sz="500" dirty="0" err="1">
                <a:latin typeface="Consolas" panose="020B0609020204030204" pitchFamily="49" charset="0"/>
                <a:cs typeface="Arial" panose="020B0604020202020204" pitchFamily="34" charset="0"/>
              </a:rPr>
              <a:t>n_datapoints</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n_ts</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window_long_sz</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window_short_sz</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improvement_pct</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improvement_fold</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online_mean</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offline_mean</a:t>
            </a:r>
            <a:r>
              <a:rPr lang="en-US" sz="500" dirty="0">
                <a:latin typeface="Consolas" panose="020B0609020204030204" pitchFamily="49" charset="0"/>
                <a:cs typeface="Arial" panose="020B0604020202020204" pitchFamily="34" charset="0"/>
              </a:rPr>
              <a:t> |</a:t>
            </a:r>
          </a:p>
          <a:p>
            <a:r>
              <a:rPr lang="en-US" sz="500" dirty="0">
                <a:latin typeface="Consolas" panose="020B0609020204030204" pitchFamily="49" charset="0"/>
                <a:cs typeface="Arial" panose="020B0604020202020204" pitchFamily="34" charset="0"/>
              </a:rPr>
              <a:t>+--------------+------+----------------+-----------------+-----------------+------------------+-------------+--------------+</a:t>
            </a:r>
          </a:p>
          <a:p>
            <a:r>
              <a:rPr lang="en-US" sz="500" dirty="0">
                <a:solidFill>
                  <a:srgbClr val="009900"/>
                </a:solidFill>
                <a:latin typeface="Consolas" panose="020B0609020204030204" pitchFamily="49" charset="0"/>
                <a:cs typeface="Arial" panose="020B0604020202020204" pitchFamily="34" charset="0"/>
              </a:rPr>
              <a:t>|    80000     |  8   |       16       |        15       |      17.76      |       5.63       |     0.75    |     4.21     |</a:t>
            </a:r>
          </a:p>
          <a:p>
            <a:r>
              <a:rPr lang="en-US" sz="500" dirty="0">
                <a:latin typeface="Consolas" panose="020B0609020204030204" pitchFamily="49" charset="0"/>
                <a:cs typeface="Arial" panose="020B0604020202020204" pitchFamily="34" charset="0"/>
              </a:rPr>
              <a:t>|    80000     |  8   |       32       |        15       |      19.32      |       5.18       |     0.87    |     4.53     |</a:t>
            </a:r>
          </a:p>
          <a:p>
            <a:r>
              <a:rPr lang="en-US" sz="500" dirty="0">
                <a:latin typeface="Consolas" panose="020B0609020204030204" pitchFamily="49" charset="0"/>
                <a:cs typeface="Arial" panose="020B0604020202020204" pitchFamily="34" charset="0"/>
              </a:rPr>
              <a:t>|    80000     |  8   |       64       |        15       |      18.45      |       5.42       |     0.88    |     4.76     |</a:t>
            </a:r>
          </a:p>
          <a:p>
            <a:r>
              <a:rPr lang="en-US" sz="500" b="1" dirty="0">
                <a:latin typeface="Consolas" panose="020B0609020204030204" pitchFamily="49" charset="0"/>
                <a:cs typeface="Arial" panose="020B0604020202020204" pitchFamily="34" charset="0"/>
              </a:rPr>
              <a:t>|    80000     |  8   |      128       |        15       |      15.38      |       6.5        |     0.84    |     5.44     |</a:t>
            </a:r>
          </a:p>
          <a:p>
            <a:r>
              <a:rPr lang="en-US" sz="500" dirty="0">
                <a:latin typeface="Consolas" panose="020B0609020204030204" pitchFamily="49" charset="0"/>
                <a:cs typeface="Arial" panose="020B0604020202020204" pitchFamily="34" charset="0"/>
              </a:rPr>
              <a:t>|    80000     |  8   |      256       |        15       |      12.26      |       8.16       |     0.83    |     6.74     |</a:t>
            </a:r>
          </a:p>
          <a:p>
            <a:r>
              <a:rPr lang="en-US" sz="500" dirty="0">
                <a:latin typeface="Consolas" panose="020B0609020204030204" pitchFamily="49" charset="0"/>
                <a:cs typeface="Arial" panose="020B0604020202020204" pitchFamily="34" charset="0"/>
              </a:rPr>
              <a:t>|    80000     |  8   |      512       |        15       |       9.85      |      10.15       |     0.92    |     9.36     |</a:t>
            </a:r>
          </a:p>
          <a:p>
            <a:r>
              <a:rPr lang="en-US" sz="500" dirty="0">
                <a:latin typeface="Consolas" panose="020B0609020204030204" pitchFamily="49" charset="0"/>
                <a:cs typeface="Arial" panose="020B0604020202020204" pitchFamily="34" charset="0"/>
              </a:rPr>
              <a:t>|    80000     |  8   |      1024      |        15       |       9.57      |      10.45       |     1.35    |    14.11     |</a:t>
            </a:r>
          </a:p>
          <a:p>
            <a:r>
              <a:rPr lang="en-US" sz="500" b="1" dirty="0">
                <a:solidFill>
                  <a:srgbClr val="FF0000"/>
                </a:solidFill>
                <a:latin typeface="Consolas" panose="020B0609020204030204" pitchFamily="49" charset="0"/>
                <a:cs typeface="Arial" panose="020B0604020202020204" pitchFamily="34" charset="0"/>
              </a:rPr>
              <a:t>|    80000     |  8   |      2048      |        15       |       5.45      |      18.34       |     1.49    |    27.24     |</a:t>
            </a:r>
          </a:p>
          <a:p>
            <a:r>
              <a:rPr lang="en-US" sz="500" dirty="0">
                <a:latin typeface="Consolas" panose="020B0609020204030204" pitchFamily="49" charset="0"/>
                <a:cs typeface="Arial" panose="020B0604020202020204" pitchFamily="34" charset="0"/>
              </a:rPr>
              <a:t>+--------------+------+----------------+-----------------+-----------------+------------------+-------------+--------------+</a:t>
            </a:r>
          </a:p>
        </p:txBody>
      </p:sp>
      <p:sp>
        <p:nvSpPr>
          <p:cNvPr id="2" name="Rectangle 1"/>
          <p:cNvSpPr/>
          <p:nvPr/>
        </p:nvSpPr>
        <p:spPr>
          <a:xfrm>
            <a:off x="399947" y="1866753"/>
            <a:ext cx="4795708" cy="861774"/>
          </a:xfrm>
          <a:prstGeom prst="rect">
            <a:avLst/>
          </a:prstGeom>
        </p:spPr>
        <p:txBody>
          <a:bodyPr wrap="square">
            <a:spAutoFit/>
          </a:bodyPr>
          <a:lstStyle/>
          <a:p>
            <a:r>
              <a:rPr lang="en-US" sz="500" dirty="0">
                <a:latin typeface="Consolas" panose="020B0609020204030204" pitchFamily="49" charset="0"/>
                <a:cs typeface="Arial" panose="020B0604020202020204" pitchFamily="34" charset="0"/>
              </a:rPr>
              <a:t>+--------------+------+----------------+-----------------+-----------------+------------------+-------------+--------------+</a:t>
            </a:r>
          </a:p>
          <a:p>
            <a:r>
              <a:rPr lang="en-US" sz="500" dirty="0">
                <a:latin typeface="Consolas" panose="020B0609020204030204" pitchFamily="49" charset="0"/>
                <a:cs typeface="Arial" panose="020B0604020202020204" pitchFamily="34" charset="0"/>
              </a:rPr>
              <a:t>| </a:t>
            </a:r>
            <a:r>
              <a:rPr lang="en-US" sz="500" dirty="0" err="1">
                <a:latin typeface="Consolas" panose="020B0609020204030204" pitchFamily="49" charset="0"/>
                <a:cs typeface="Arial" panose="020B0604020202020204" pitchFamily="34" charset="0"/>
              </a:rPr>
              <a:t>n_datapoints</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n_ts</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window_long_sz</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window_short_sz</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improvement_pct</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improvement_fold</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online_mean</a:t>
            </a:r>
            <a:r>
              <a:rPr lang="en-US" sz="500" dirty="0">
                <a:latin typeface="Consolas" panose="020B0609020204030204" pitchFamily="49" charset="0"/>
                <a:cs typeface="Arial" panose="020B0604020202020204" pitchFamily="34" charset="0"/>
              </a:rPr>
              <a:t> | </a:t>
            </a:r>
            <a:r>
              <a:rPr lang="en-US" sz="500" dirty="0" err="1">
                <a:latin typeface="Consolas" panose="020B0609020204030204" pitchFamily="49" charset="0"/>
                <a:cs typeface="Arial" panose="020B0604020202020204" pitchFamily="34" charset="0"/>
              </a:rPr>
              <a:t>offline_mean</a:t>
            </a:r>
            <a:r>
              <a:rPr lang="en-US" sz="500" dirty="0">
                <a:latin typeface="Consolas" panose="020B0609020204030204" pitchFamily="49" charset="0"/>
                <a:cs typeface="Arial" panose="020B0604020202020204" pitchFamily="34" charset="0"/>
              </a:rPr>
              <a:t> |</a:t>
            </a:r>
          </a:p>
          <a:p>
            <a:r>
              <a:rPr lang="en-US" sz="500" dirty="0">
                <a:latin typeface="Consolas" panose="020B0609020204030204" pitchFamily="49" charset="0"/>
                <a:cs typeface="Arial" panose="020B0604020202020204" pitchFamily="34" charset="0"/>
              </a:rPr>
              <a:t>+--------------+------+----------------+-----------------+-----------------+------------------+-------------+--------------+</a:t>
            </a:r>
          </a:p>
          <a:p>
            <a:r>
              <a:rPr lang="en-US" sz="500" b="1" dirty="0">
                <a:solidFill>
                  <a:srgbClr val="009900"/>
                </a:solidFill>
                <a:latin typeface="Consolas" panose="020B0609020204030204" pitchFamily="49" charset="0"/>
                <a:cs typeface="Arial" panose="020B0604020202020204" pitchFamily="34" charset="0"/>
              </a:rPr>
              <a:t>|     3600     |  25  |      100       |        25       |      23.96      |       4.17       |     0.04    |     0.17     |</a:t>
            </a:r>
          </a:p>
          <a:p>
            <a:r>
              <a:rPr lang="en-US" sz="500" dirty="0">
                <a:latin typeface="Consolas" panose="020B0609020204030204" pitchFamily="49" charset="0"/>
                <a:cs typeface="Arial" panose="020B0604020202020204" pitchFamily="34" charset="0"/>
              </a:rPr>
              <a:t>|     7200     |  25  |      100       |        25       |      19.41      |       5.15       |     0.07    |     0.35     |</a:t>
            </a:r>
          </a:p>
          <a:p>
            <a:r>
              <a:rPr lang="en-US" sz="500" dirty="0">
                <a:latin typeface="Consolas" panose="020B0609020204030204" pitchFamily="49" charset="0"/>
                <a:cs typeface="Arial" panose="020B0604020202020204" pitchFamily="34" charset="0"/>
              </a:rPr>
              <a:t>|    10800     |  25  |      100       |        25       |      17.52      |       5.71       |     0.1     |     0.55     |</a:t>
            </a:r>
          </a:p>
          <a:p>
            <a:r>
              <a:rPr lang="en-US" sz="500" dirty="0">
                <a:latin typeface="Consolas" panose="020B0609020204030204" pitchFamily="49" charset="0"/>
                <a:cs typeface="Arial" panose="020B0604020202020204" pitchFamily="34" charset="0"/>
              </a:rPr>
              <a:t>|    14400     |  25  |      100       |        25       |      16.38      |       6.1        |     0.13    |     0.8      |</a:t>
            </a:r>
          </a:p>
          <a:p>
            <a:r>
              <a:rPr lang="en-US" sz="500" dirty="0">
                <a:latin typeface="Consolas" panose="020B0609020204030204" pitchFamily="49" charset="0"/>
                <a:cs typeface="Arial" panose="020B0604020202020204" pitchFamily="34" charset="0"/>
              </a:rPr>
              <a:t>|    18000     |  25  |      100       |        25       |      18.25      |       5.48       |     0.19    |     1.06     |</a:t>
            </a:r>
          </a:p>
          <a:p>
            <a:r>
              <a:rPr lang="en-US" sz="500" b="1" dirty="0">
                <a:solidFill>
                  <a:srgbClr val="FF0000"/>
                </a:solidFill>
                <a:latin typeface="Consolas" panose="020B0609020204030204" pitchFamily="49" charset="0"/>
                <a:cs typeface="Arial" panose="020B0604020202020204" pitchFamily="34" charset="0"/>
              </a:rPr>
              <a:t>|    21600     |  25  |      100       |        25       |      13.52      |       7.39       |     0.17    |     1.22     |</a:t>
            </a:r>
          </a:p>
          <a:p>
            <a:r>
              <a:rPr lang="en-US" sz="500" dirty="0">
                <a:latin typeface="Consolas" panose="020B0609020204030204" pitchFamily="49" charset="0"/>
                <a:cs typeface="Arial" panose="020B0604020202020204" pitchFamily="34" charset="0"/>
              </a:rPr>
              <a:t>+--------------+------+----------------+-----------------+-----------------+------------------+-------------+--------------+</a:t>
            </a:r>
          </a:p>
        </p:txBody>
      </p:sp>
      <p:sp>
        <p:nvSpPr>
          <p:cNvPr id="7" name="Rectangle 6"/>
          <p:cNvSpPr/>
          <p:nvPr/>
        </p:nvSpPr>
        <p:spPr>
          <a:xfrm>
            <a:off x="5044908" y="1050774"/>
            <a:ext cx="1671006" cy="861774"/>
          </a:xfrm>
          <a:prstGeom prst="rect">
            <a:avLst/>
          </a:prstGeom>
          <a:solidFill>
            <a:schemeClr val="bg1">
              <a:alpha val="60000"/>
            </a:schemeClr>
          </a:solidFill>
        </p:spPr>
        <p:txBody>
          <a:bodyPr wrap="square">
            <a:spAutoFit/>
          </a:bodyPr>
          <a:lstStyle/>
          <a:p>
            <a:r>
              <a:rPr lang="en-US" sz="1000" i="1" dirty="0">
                <a:solidFill>
                  <a:srgbClr val="C00000"/>
                </a:solidFill>
                <a:latin typeface="Arial" panose="020B0604020202020204" pitchFamily="34" charset="0"/>
                <a:ea typeface="Calibri" panose="020F0502020204030204" pitchFamily="34" charset="0"/>
                <a:cs typeface="Arial" panose="020B0604020202020204" pitchFamily="34" charset="0"/>
              </a:rPr>
              <a:t>High performance improvements recommend to adopt streaming technologies for monitoring</a:t>
            </a:r>
            <a:endParaRPr lang="en-US" sz="1000"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00807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Evaluation (semi-synthetic)</a:t>
            </a:r>
            <a:br>
              <a:rPr lang="en-US" sz="1400" dirty="0">
                <a:latin typeface="Arial" charset="0"/>
                <a:ea typeface="Arial" charset="0"/>
                <a:cs typeface="Arial" charset="0"/>
              </a:rPr>
            </a:br>
            <a:r>
              <a:rPr lang="en-US" sz="1400" b="0" dirty="0">
                <a:latin typeface="Arial" charset="0"/>
                <a:ea typeface="Arial" charset="0"/>
                <a:cs typeface="Arial" charset="0"/>
              </a:rPr>
              <a:t>Conclusions</a:t>
            </a:r>
            <a:endParaRPr lang="en-US" sz="1400" b="0" dirty="0"/>
          </a:p>
        </p:txBody>
      </p:sp>
      <p:sp>
        <p:nvSpPr>
          <p:cNvPr id="11" name="TextBox 10">
            <a:extLst>
              <a:ext uri="{FF2B5EF4-FFF2-40B4-BE49-F238E27FC236}">
                <a16:creationId xmlns:a16="http://schemas.microsoft.com/office/drawing/2014/main" id="{CC115160-4FA6-874E-BEF0-3981A58FCD1E}"/>
              </a:ext>
            </a:extLst>
          </p:cNvPr>
          <p:cNvSpPr txBox="1"/>
          <p:nvPr/>
        </p:nvSpPr>
        <p:spPr>
          <a:xfrm>
            <a:off x="448152" y="611628"/>
            <a:ext cx="7556596" cy="3785652"/>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Assumptions</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CPU is the best metric to predict hypervisors’ anomalies</a:t>
            </a:r>
            <a:endParaRPr lang="en-US" sz="1000" u="sng" dirty="0">
              <a:latin typeface="Arial" panose="020B0604020202020204" pitchFamily="34" charset="0"/>
              <a:cs typeface="Arial" panose="020B0604020202020204" pitchFamily="34" charset="0"/>
            </a:endParaRP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Hypervisor anomalies cause changes in CPU mean and std. 3 scenarios exist:</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Increase 100%-150% (with delay 0, width 1) in 90% VMs</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Increase 20%-50% (with delay 0-15, width 1-15) in 90% VMs</a:t>
            </a:r>
          </a:p>
          <a:p>
            <a:pPr marL="360363" lvl="1" indent="-180975">
              <a:buFont typeface="Arial" panose="020B0604020202020204" pitchFamily="34" charset="0"/>
              <a:buChar char="•"/>
            </a:pPr>
            <a:r>
              <a:rPr lang="en-US" sz="1000" dirty="0">
                <a:latin typeface="Arial" panose="020B0604020202020204" pitchFamily="34" charset="0"/>
                <a:cs typeface="Arial" panose="020B0604020202020204" pitchFamily="34" charset="0"/>
              </a:rPr>
              <a:t>Increase 10%-30% (with delay 0-15, width 1-15) in 90% VMs</a:t>
            </a:r>
          </a:p>
          <a:p>
            <a:pPr marL="171450" indent="-171450">
              <a:buFont typeface="Wingdings" pitchFamily="2" charset="2"/>
              <a:buChar char="§"/>
            </a:pPr>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HAD algorithm</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Compare </a:t>
            </a:r>
            <a:r>
              <a:rPr lang="en-US" sz="1000" u="sng" dirty="0">
                <a:latin typeface="Arial" panose="020B0604020202020204" pitchFamily="34" charset="0"/>
                <a:cs typeface="Arial" panose="020B0604020202020204" pitchFamily="34" charset="0"/>
              </a:rPr>
              <a:t>change point</a:t>
            </a:r>
            <a:r>
              <a:rPr lang="en-US" sz="1000" dirty="0">
                <a:latin typeface="Arial" panose="020B0604020202020204" pitchFamily="34" charset="0"/>
                <a:cs typeface="Arial" panose="020B0604020202020204" pitchFamily="34" charset="0"/>
              </a:rPr>
              <a:t> approaches with </a:t>
            </a:r>
            <a:r>
              <a:rPr lang="en-US" sz="1000" u="sng" dirty="0">
                <a:latin typeface="Arial" panose="020B0604020202020204" pitchFamily="34" charset="0"/>
                <a:cs typeface="Arial" panose="020B0604020202020204" pitchFamily="34" charset="0"/>
              </a:rPr>
              <a:t>knee or trend identification</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Static training with holistic CPU model</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Dynamic training</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Effect of low CPU on false positives (e.g., the increase of 100% of a low metrics can be false positive dues to glitches and sudden increases of OS processing)</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Variable threshold as a function of the number of VMs running in an hypervisor</a:t>
            </a:r>
          </a:p>
          <a:p>
            <a:pPr marL="171450" indent="-171450">
              <a:buFont typeface="Wingdings" pitchFamily="2" charset="2"/>
              <a:buChar char="§"/>
            </a:pPr>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Next steps</a:t>
            </a:r>
          </a:p>
          <a:p>
            <a:pPr marL="171450" indent="-171450">
              <a:buFont typeface="Wingdings" pitchFamily="2" charset="2"/>
              <a:buChar char="§"/>
            </a:pPr>
            <a:r>
              <a:rPr lang="en-US" sz="1000" u="sng" dirty="0">
                <a:latin typeface="Arial" panose="020B0604020202020204" pitchFamily="34" charset="0"/>
                <a:cs typeface="Arial" panose="020B0604020202020204" pitchFamily="34" charset="0"/>
              </a:rPr>
              <a:t>Evaluate HAD with production data</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Decide between using the </a:t>
            </a:r>
            <a:r>
              <a:rPr lang="en-US" sz="1000" u="sng" dirty="0">
                <a:latin typeface="Arial" panose="020B0604020202020204" pitchFamily="34" charset="0"/>
                <a:cs typeface="Arial" panose="020B0604020202020204" pitchFamily="34" charset="0"/>
              </a:rPr>
              <a:t>offline</a:t>
            </a:r>
            <a:r>
              <a:rPr lang="en-US" sz="1000" dirty="0">
                <a:latin typeface="Arial" panose="020B0604020202020204" pitchFamily="34" charset="0"/>
                <a:cs typeface="Arial" panose="020B0604020202020204" pitchFamily="34" charset="0"/>
              </a:rPr>
              <a:t> or </a:t>
            </a:r>
            <a:r>
              <a:rPr lang="en-US" sz="1000" i="1" dirty="0">
                <a:latin typeface="Arial" panose="020B0604020202020204" pitchFamily="34" charset="0"/>
                <a:cs typeface="Arial" panose="020B0604020202020204" pitchFamily="34" charset="0"/>
              </a:rPr>
              <a:t>online</a:t>
            </a:r>
            <a:r>
              <a:rPr lang="en-US" sz="1000" dirty="0">
                <a:latin typeface="Arial" panose="020B0604020202020204" pitchFamily="34" charset="0"/>
                <a:cs typeface="Arial" panose="020B0604020202020204" pitchFamily="34" charset="0"/>
              </a:rPr>
              <a:t> implementation </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Prepare system design</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Code goes to production (to be included in CAD)</a:t>
            </a:r>
          </a:p>
          <a:p>
            <a:pPr marL="171450" indent="-171450">
              <a:buFont typeface="Wingdings" pitchFamily="2" charset="2"/>
              <a:buChar char="§"/>
            </a:pPr>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Further research</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Can hypervisor application logs also be used?</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Can </a:t>
            </a:r>
            <a:r>
              <a:rPr lang="en-US" sz="1000" dirty="0" err="1">
                <a:latin typeface="Arial" panose="020B0604020202020204" pitchFamily="34" charset="0"/>
                <a:cs typeface="Arial" panose="020B0604020202020204" pitchFamily="34" charset="0"/>
              </a:rPr>
              <a:t>kvm_stat</a:t>
            </a:r>
            <a:r>
              <a:rPr lang="en-US" sz="1000" dirty="0">
                <a:latin typeface="Arial" panose="020B0604020202020204" pitchFamily="34" charset="0"/>
                <a:cs typeface="Arial" panose="020B0604020202020204" pitchFamily="34" charset="0"/>
              </a:rPr>
              <a:t> (which monitors more than 30 hypervisor metrics) also be used?</a:t>
            </a:r>
          </a:p>
        </p:txBody>
      </p:sp>
    </p:spTree>
    <p:extLst>
      <p:ext uri="{BB962C8B-B14F-4D97-AF65-F5344CB8AC3E}">
        <p14:creationId xmlns:p14="http://schemas.microsoft.com/office/powerpoint/2010/main" val="3266174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Evaluation (</a:t>
            </a:r>
            <a:r>
              <a:rPr lang="en-US" dirty="0" err="1">
                <a:latin typeface="Arial" charset="0"/>
                <a:ea typeface="Arial" charset="0"/>
                <a:cs typeface="Arial" charset="0"/>
              </a:rPr>
              <a:t>CloudScope</a:t>
            </a:r>
            <a:r>
              <a:rPr lang="en-US" dirty="0">
                <a:latin typeface="Arial" charset="0"/>
                <a:ea typeface="Arial" charset="0"/>
                <a:cs typeface="Arial" charset="0"/>
              </a:rPr>
              <a:t> / CMC)</a:t>
            </a:r>
            <a:br>
              <a:rPr lang="en-US" dirty="0">
                <a:latin typeface="Arial" charset="0"/>
                <a:ea typeface="Arial" charset="0"/>
                <a:cs typeface="Arial" charset="0"/>
              </a:rPr>
            </a:br>
            <a:r>
              <a:rPr lang="en-US" b="0" dirty="0">
                <a:latin typeface="Arial" charset="0"/>
                <a:ea typeface="Arial" charset="0"/>
                <a:cs typeface="Arial" charset="0"/>
              </a:rPr>
              <a:t>Insights on VM metrics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00" t="11112" r="8444" b="7852"/>
          <a:stretch/>
        </p:blipFill>
        <p:spPr>
          <a:xfrm>
            <a:off x="5029200" y="764176"/>
            <a:ext cx="3734350" cy="3803891"/>
          </a:xfrm>
          <a:prstGeom prst="rect">
            <a:avLst/>
          </a:prstGeom>
        </p:spPr>
      </p:pic>
      <p:sp>
        <p:nvSpPr>
          <p:cNvPr id="5" name="Rectangle 4"/>
          <p:cNvSpPr/>
          <p:nvPr/>
        </p:nvSpPr>
        <p:spPr>
          <a:xfrm>
            <a:off x="3661325" y="4022812"/>
            <a:ext cx="1142080" cy="21544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Only 1 observations</a:t>
            </a:r>
            <a:endParaRPr lang="en-US" sz="800" i="1" dirty="0"/>
          </a:p>
        </p:txBody>
      </p:sp>
      <p:sp>
        <p:nvSpPr>
          <p:cNvPr id="7" name="Rectangle 6"/>
          <p:cNvSpPr/>
          <p:nvPr/>
        </p:nvSpPr>
        <p:spPr>
          <a:xfrm>
            <a:off x="3661325" y="4252500"/>
            <a:ext cx="1142080" cy="21544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Only 2 observations</a:t>
            </a:r>
            <a:endParaRPr lang="en-US" sz="800" i="1" dirty="0"/>
          </a:p>
        </p:txBody>
      </p:sp>
      <p:sp>
        <p:nvSpPr>
          <p:cNvPr id="13" name="Rectangle 12"/>
          <p:cNvSpPr/>
          <p:nvPr/>
        </p:nvSpPr>
        <p:spPr>
          <a:xfrm>
            <a:off x="3661325" y="3801832"/>
            <a:ext cx="1142080" cy="21544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Only 6 observations</a:t>
            </a:r>
            <a:endParaRPr lang="en-US" sz="800" i="1" dirty="0"/>
          </a:p>
        </p:txBody>
      </p:sp>
      <p:sp>
        <p:nvSpPr>
          <p:cNvPr id="15" name="Rectangle 14"/>
          <p:cNvSpPr/>
          <p:nvPr/>
        </p:nvSpPr>
        <p:spPr>
          <a:xfrm>
            <a:off x="400020" y="712861"/>
            <a:ext cx="2373659"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Case 1)</a:t>
            </a:r>
            <a:r>
              <a:rPr lang="en-US" sz="1000" dirty="0">
                <a:latin typeface="Arial" panose="020B0604020202020204" pitchFamily="34" charset="0"/>
                <a:cs typeface="Arial" panose="020B0604020202020204" pitchFamily="34" charset="0"/>
              </a:rPr>
              <a:t> Periodic</a:t>
            </a:r>
          </a:p>
          <a:p>
            <a:r>
              <a:rPr lang="en-US" sz="1000" b="1" dirty="0">
                <a:latin typeface="Arial" panose="020B0604020202020204" pitchFamily="34" charset="0"/>
                <a:cs typeface="Arial" panose="020B0604020202020204" pitchFamily="34" charset="0"/>
              </a:rPr>
              <a:t>Case 2)</a:t>
            </a:r>
            <a:r>
              <a:rPr lang="en-US" sz="1000" dirty="0">
                <a:latin typeface="Arial" panose="020B0604020202020204" pitchFamily="34" charset="0"/>
                <a:cs typeface="Arial" panose="020B0604020202020204" pitchFamily="34" charset="0"/>
              </a:rPr>
              <a:t> Insufficient number of VMs</a:t>
            </a:r>
          </a:p>
        </p:txBody>
      </p:sp>
      <p:sp>
        <p:nvSpPr>
          <p:cNvPr id="16" name="Rectangle 15"/>
          <p:cNvSpPr/>
          <p:nvPr/>
        </p:nvSpPr>
        <p:spPr>
          <a:xfrm>
            <a:off x="5794981" y="4507621"/>
            <a:ext cx="2680542" cy="215444"/>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hypervisor = 3ee01be4-69ec-48f8-86cf-d5b9ec17d8b9</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7387" t="10397" r="7250" b="5881"/>
          <a:stretch/>
        </p:blipFill>
        <p:spPr>
          <a:xfrm>
            <a:off x="661247" y="1217567"/>
            <a:ext cx="2377440" cy="2331720"/>
          </a:xfrm>
          <a:prstGeom prst="rect">
            <a:avLst/>
          </a:prstGeom>
        </p:spPr>
      </p:pic>
      <p:sp>
        <p:nvSpPr>
          <p:cNvPr id="18" name="Rectangle 17"/>
          <p:cNvSpPr/>
          <p:nvPr/>
        </p:nvSpPr>
        <p:spPr>
          <a:xfrm>
            <a:off x="630767" y="1804307"/>
            <a:ext cx="2354580" cy="5410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15847" y="712861"/>
            <a:ext cx="1539204" cy="400110"/>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Case 3)</a:t>
            </a:r>
            <a:r>
              <a:rPr lang="en-US" sz="1000" dirty="0">
                <a:latin typeface="Arial" panose="020B0604020202020204" pitchFamily="34" charset="0"/>
                <a:cs typeface="Arial" panose="020B0604020202020204" pitchFamily="34" charset="0"/>
              </a:rPr>
              <a:t> Insufficient </a:t>
            </a:r>
          </a:p>
          <a:p>
            <a:r>
              <a:rPr lang="en-US" sz="1000" dirty="0">
                <a:latin typeface="Arial" panose="020B0604020202020204" pitchFamily="34" charset="0"/>
                <a:cs typeface="Arial" panose="020B0604020202020204" pitchFamily="34" charset="0"/>
              </a:rPr>
              <a:t>Number of observations</a:t>
            </a:r>
          </a:p>
        </p:txBody>
      </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8074" t="11036" r="7629" b="6296"/>
          <a:stretch/>
        </p:blipFill>
        <p:spPr>
          <a:xfrm>
            <a:off x="4175760" y="1080407"/>
            <a:ext cx="2667000" cy="2615441"/>
          </a:xfrm>
          <a:prstGeom prst="rect">
            <a:avLst/>
          </a:prstGeom>
        </p:spPr>
      </p:pic>
      <p:sp>
        <p:nvSpPr>
          <p:cNvPr id="21" name="Rectangle 20"/>
          <p:cNvSpPr/>
          <p:nvPr/>
        </p:nvSpPr>
        <p:spPr>
          <a:xfrm>
            <a:off x="4160520" y="2394857"/>
            <a:ext cx="1089660" cy="2209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175760" y="3354977"/>
            <a:ext cx="2621280" cy="22098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60620" y="3827417"/>
            <a:ext cx="3390900" cy="58674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3955627" y="2421950"/>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3955627" y="3366830"/>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436881" y="2005390"/>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748107" y="3810967"/>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4748107" y="4268167"/>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748107" y="4037390"/>
            <a:ext cx="176107" cy="18288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3982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Evaluation </a:t>
            </a:r>
            <a:br>
              <a:rPr lang="en-US" sz="1400" dirty="0">
                <a:latin typeface="Arial" charset="0"/>
                <a:ea typeface="Arial" charset="0"/>
                <a:cs typeface="Arial" charset="0"/>
              </a:rPr>
            </a:br>
            <a:r>
              <a:rPr lang="en-US" sz="1400" b="0" dirty="0">
                <a:latin typeface="Arial" charset="0"/>
                <a:ea typeface="Arial" charset="0"/>
                <a:cs typeface="Arial" charset="0"/>
              </a:rPr>
              <a:t>Baseline</a:t>
            </a:r>
            <a:endParaRPr lang="en-US" sz="1400" b="0" dirty="0"/>
          </a:p>
        </p:txBody>
      </p:sp>
      <p:graphicFrame>
        <p:nvGraphicFramePr>
          <p:cNvPr id="4" name="Table 6">
            <a:extLst>
              <a:ext uri="{FF2B5EF4-FFF2-40B4-BE49-F238E27FC236}">
                <a16:creationId xmlns:a16="http://schemas.microsoft.com/office/drawing/2014/main" id="{CD30FE54-20C7-364E-9B63-84EE96657D0D}"/>
              </a:ext>
            </a:extLst>
          </p:cNvPr>
          <p:cNvGraphicFramePr>
            <a:graphicFrameLocks noGrp="1"/>
          </p:cNvGraphicFramePr>
          <p:nvPr>
            <p:extLst>
              <p:ext uri="{D42A27DB-BD31-4B8C-83A1-F6EECF244321}">
                <p14:modId xmlns:p14="http://schemas.microsoft.com/office/powerpoint/2010/main" val="191550979"/>
              </p:ext>
            </p:extLst>
          </p:nvPr>
        </p:nvGraphicFramePr>
        <p:xfrm>
          <a:off x="449590" y="654949"/>
          <a:ext cx="7911446" cy="1607820"/>
        </p:xfrm>
        <a:graphic>
          <a:graphicData uri="http://schemas.openxmlformats.org/drawingml/2006/table">
            <a:tbl>
              <a:tblPr firstRow="1" bandRow="1">
                <a:tableStyleId>{5940675A-B579-460E-94D1-54222C63F5DA}</a:tableStyleId>
              </a:tblPr>
              <a:tblGrid>
                <a:gridCol w="404543">
                  <a:extLst>
                    <a:ext uri="{9D8B030D-6E8A-4147-A177-3AD203B41FA5}">
                      <a16:colId xmlns:a16="http://schemas.microsoft.com/office/drawing/2014/main" val="2907740955"/>
                    </a:ext>
                  </a:extLst>
                </a:gridCol>
                <a:gridCol w="1815470">
                  <a:extLst>
                    <a:ext uri="{9D8B030D-6E8A-4147-A177-3AD203B41FA5}">
                      <a16:colId xmlns:a16="http://schemas.microsoft.com/office/drawing/2014/main" val="2014208130"/>
                    </a:ext>
                  </a:extLst>
                </a:gridCol>
                <a:gridCol w="1569563">
                  <a:extLst>
                    <a:ext uri="{9D8B030D-6E8A-4147-A177-3AD203B41FA5}">
                      <a16:colId xmlns:a16="http://schemas.microsoft.com/office/drawing/2014/main" val="1613716864"/>
                    </a:ext>
                  </a:extLst>
                </a:gridCol>
                <a:gridCol w="4121870">
                  <a:extLst>
                    <a:ext uri="{9D8B030D-6E8A-4147-A177-3AD203B41FA5}">
                      <a16:colId xmlns:a16="http://schemas.microsoft.com/office/drawing/2014/main" val="1034964995"/>
                    </a:ext>
                  </a:extLst>
                </a:gridCol>
              </a:tblGrid>
              <a:tr h="210007">
                <a:tc>
                  <a:txBody>
                    <a:bodyPr/>
                    <a:lstStyle/>
                    <a:p>
                      <a:r>
                        <a:rPr lang="en-US" sz="1000" dirty="0">
                          <a:latin typeface="Arial" panose="020B0604020202020204" pitchFamily="34" charset="0"/>
                          <a:cs typeface="Arial" panose="020B0604020202020204" pitchFamily="34" charset="0"/>
                        </a:rPr>
                        <a:t>Sr No.</a:t>
                      </a:r>
                    </a:p>
                  </a:txBody>
                  <a:tcPr marL="68580" marR="68580" marT="34290" marB="34290">
                    <a:solidFill>
                      <a:schemeClr val="bg1">
                        <a:lumMod val="75000"/>
                      </a:schemeClr>
                    </a:solidFill>
                  </a:tcPr>
                </a:tc>
                <a:tc>
                  <a:txBody>
                    <a:bodyPr/>
                    <a:lstStyle/>
                    <a:p>
                      <a:r>
                        <a:rPr lang="en-US" sz="1000" dirty="0">
                          <a:latin typeface="Arial" panose="020B0604020202020204" pitchFamily="34" charset="0"/>
                          <a:cs typeface="Arial" panose="020B0604020202020204" pitchFamily="34" charset="0"/>
                        </a:rPr>
                        <a:t>Algorithm</a:t>
                      </a:r>
                    </a:p>
                  </a:txBody>
                  <a:tcPr marL="68580" marR="68580" marT="34290" marB="34290">
                    <a:solidFill>
                      <a:schemeClr val="bg1">
                        <a:lumMod val="75000"/>
                      </a:schemeClr>
                    </a:solidFill>
                  </a:tcPr>
                </a:tc>
                <a:tc>
                  <a:txBody>
                    <a:bodyPr/>
                    <a:lstStyle/>
                    <a:p>
                      <a:r>
                        <a:rPr lang="en-US" sz="1000" dirty="0">
                          <a:latin typeface="Arial" panose="020B0604020202020204" pitchFamily="34" charset="0"/>
                          <a:cs typeface="Arial" panose="020B0604020202020204" pitchFamily="34" charset="0"/>
                        </a:rPr>
                        <a:t>Input</a:t>
                      </a:r>
                    </a:p>
                  </a:txBody>
                  <a:tcPr marL="68580" marR="68580" marT="34290" marB="34290">
                    <a:solidFill>
                      <a:schemeClr val="bg1">
                        <a:lumMod val="75000"/>
                      </a:schemeClr>
                    </a:solidFill>
                  </a:tcPr>
                </a:tc>
                <a:tc>
                  <a:txBody>
                    <a:bodyPr/>
                    <a:lstStyle/>
                    <a:p>
                      <a:r>
                        <a:rPr lang="en-US" sz="1000" dirty="0">
                          <a:latin typeface="Arial" panose="020B0604020202020204" pitchFamily="34" charset="0"/>
                          <a:cs typeface="Arial" panose="020B0604020202020204" pitchFamily="34" charset="0"/>
                        </a:rPr>
                        <a:t>Parameters</a:t>
                      </a:r>
                    </a:p>
                  </a:txBody>
                  <a:tcPr marL="68580" marR="68580" marT="34290" marB="34290">
                    <a:solidFill>
                      <a:schemeClr val="bg1">
                        <a:lumMod val="75000"/>
                      </a:schemeClr>
                    </a:solidFill>
                  </a:tcPr>
                </a:tc>
                <a:extLst>
                  <a:ext uri="{0D108BD9-81ED-4DB2-BD59-A6C34878D82A}">
                    <a16:rowId xmlns:a16="http://schemas.microsoft.com/office/drawing/2014/main" val="192268050"/>
                  </a:ext>
                </a:extLst>
              </a:tr>
              <a:tr h="115718">
                <a:tc>
                  <a:txBody>
                    <a:bodyPr/>
                    <a:lstStyle/>
                    <a:p>
                      <a:pPr algn="l"/>
                      <a:r>
                        <a:rPr lang="en-US" sz="900" dirty="0">
                          <a:latin typeface="Arial" panose="020B0604020202020204" pitchFamily="34" charset="0"/>
                          <a:cs typeface="Arial" panose="020B0604020202020204" pitchFamily="34" charset="0"/>
                        </a:rPr>
                        <a:t>1</a:t>
                      </a: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IAD</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num_vms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Window Size, Threshold, Percentage VMs Anomalous </a:t>
                      </a:r>
                    </a:p>
                  </a:txBody>
                  <a:tcPr marL="68580" marR="68580" marT="34290" marB="34290"/>
                </a:tc>
                <a:extLst>
                  <a:ext uri="{0D108BD9-81ED-4DB2-BD59-A6C34878D82A}">
                    <a16:rowId xmlns:a16="http://schemas.microsoft.com/office/drawing/2014/main" val="3161269637"/>
                  </a:ext>
                </a:extLst>
              </a:tr>
              <a:tr h="192863">
                <a:tc>
                  <a:txBody>
                    <a:bodyPr/>
                    <a:lstStyle/>
                    <a:p>
                      <a:pPr algn="l"/>
                      <a:r>
                        <a:rPr lang="en-US" sz="900" dirty="0">
                          <a:latin typeface="Arial" panose="020B0604020202020204" pitchFamily="34" charset="0"/>
                          <a:cs typeface="Arial" panose="020B0604020202020204" pitchFamily="34" charset="0"/>
                        </a:rPr>
                        <a:t>2</a:t>
                      </a: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ECP[5]</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num_vms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algn="l"/>
                      <a:r>
                        <a:rPr lang="en-GB" sz="900" kern="1200" dirty="0">
                          <a:solidFill>
                            <a:schemeClr val="tx1"/>
                          </a:solidFill>
                          <a:latin typeface="Arial" panose="020B0604020202020204" pitchFamily="34" charset="0"/>
                          <a:ea typeface="+mn-ea"/>
                          <a:cs typeface="Arial" panose="020B0604020202020204" pitchFamily="34" charset="0"/>
                        </a:rPr>
                        <a:t># of change points, Minimum number of observations between change points</a:t>
                      </a:r>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tc>
                <a:extLst>
                  <a:ext uri="{0D108BD9-81ED-4DB2-BD59-A6C34878D82A}">
                    <a16:rowId xmlns:a16="http://schemas.microsoft.com/office/drawing/2014/main" val="1285983761"/>
                  </a:ext>
                </a:extLst>
              </a:tr>
              <a:tr h="192863">
                <a:tc>
                  <a:txBody>
                    <a:bodyPr/>
                    <a:lstStyle/>
                    <a:p>
                      <a:pPr algn="l"/>
                      <a:r>
                        <a:rPr lang="en-US" sz="900" dirty="0">
                          <a:latin typeface="Arial" panose="020B0604020202020204" pitchFamily="34" charset="0"/>
                          <a:cs typeface="Arial" panose="020B0604020202020204" pitchFamily="34" charset="0"/>
                        </a:rPr>
                        <a:t>3</a:t>
                      </a: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BNB[6]</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num_vms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Window Size, number of trees, threshold for change points</a:t>
                      </a:r>
                    </a:p>
                  </a:txBody>
                  <a:tcPr marL="68580" marR="68580" marT="34290" marB="34290"/>
                </a:tc>
                <a:extLst>
                  <a:ext uri="{0D108BD9-81ED-4DB2-BD59-A6C34878D82A}">
                    <a16:rowId xmlns:a16="http://schemas.microsoft.com/office/drawing/2014/main" val="2478503913"/>
                  </a:ext>
                </a:extLst>
              </a:tr>
              <a:tr h="192863">
                <a:tc>
                  <a:txBody>
                    <a:bodyPr/>
                    <a:lstStyle/>
                    <a:p>
                      <a:pPr algn="l"/>
                      <a:r>
                        <a:rPr lang="en-US" sz="900" dirty="0">
                          <a:latin typeface="Arial" panose="020B0604020202020204" pitchFamily="34" charset="0"/>
                          <a:cs typeface="Arial" panose="020B0604020202020204" pitchFamily="34" charset="0"/>
                        </a:rPr>
                        <a:t>4</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BNBOnline</a:t>
                      </a:r>
                      <a:r>
                        <a:rPr lang="en-US" sz="900" dirty="0">
                          <a:latin typeface="Arial" panose="020B0604020202020204" pitchFamily="34" charset="0"/>
                          <a:cs typeface="Arial" panose="020B0604020202020204" pitchFamily="34" charset="0"/>
                        </a:rPr>
                        <a:t>[7]</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num_vms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Window Size, number of trees, threshold for change points</a:t>
                      </a:r>
                    </a:p>
                  </a:txBody>
                  <a:tcPr marL="68580" marR="68580" marT="34290" marB="34290"/>
                </a:tc>
                <a:extLst>
                  <a:ext uri="{0D108BD9-81ED-4DB2-BD59-A6C34878D82A}">
                    <a16:rowId xmlns:a16="http://schemas.microsoft.com/office/drawing/2014/main" val="1810543931"/>
                  </a:ext>
                </a:extLst>
              </a:tr>
              <a:tr h="115718">
                <a:tc>
                  <a:txBody>
                    <a:bodyPr/>
                    <a:lstStyle/>
                    <a:p>
                      <a:pPr algn="l"/>
                      <a:r>
                        <a:rPr lang="en-US" sz="900" dirty="0">
                          <a:latin typeface="Arial" panose="020B0604020202020204" pitchFamily="34" charset="0"/>
                          <a:cs typeface="Arial" panose="020B0604020202020204" pitchFamily="34" charset="0"/>
                        </a:rPr>
                        <a:t>5</a:t>
                      </a: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Isolation Forest[8]</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num_vms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contamination factor, </a:t>
                      </a:r>
                      <a:r>
                        <a:rPr lang="en-US" sz="900" dirty="0">
                          <a:solidFill>
                            <a:srgbClr val="FF0000"/>
                          </a:solidFill>
                          <a:latin typeface="Arial" panose="020B0604020202020204" pitchFamily="34" charset="0"/>
                          <a:cs typeface="Arial" panose="020B0604020202020204" pitchFamily="34" charset="0"/>
                        </a:rPr>
                        <a:t>requires training</a:t>
                      </a:r>
                    </a:p>
                  </a:txBody>
                  <a:tcPr marL="68580" marR="68580" marT="34290" marB="34290"/>
                </a:tc>
                <a:extLst>
                  <a:ext uri="{0D108BD9-81ED-4DB2-BD59-A6C34878D82A}">
                    <a16:rowId xmlns:a16="http://schemas.microsoft.com/office/drawing/2014/main" val="1554426131"/>
                  </a:ext>
                </a:extLst>
              </a:tr>
              <a:tr h="115718">
                <a:tc>
                  <a:txBody>
                    <a:bodyPr/>
                    <a:lstStyle/>
                    <a:p>
                      <a:pPr algn="l"/>
                      <a:r>
                        <a:rPr lang="en-US" sz="900" dirty="0">
                          <a:latin typeface="Arial" panose="020B0604020202020204" pitchFamily="34" charset="0"/>
                          <a:cs typeface="Arial" panose="020B0604020202020204" pitchFamily="34" charset="0"/>
                        </a:rPr>
                        <a:t>6</a:t>
                      </a:r>
                    </a:p>
                  </a:txBody>
                  <a:tcPr marL="68580" marR="68580" marT="34290" marB="34290"/>
                </a:tc>
                <a:tc>
                  <a:txBody>
                    <a:bodyPr/>
                    <a:lstStyle/>
                    <a:p>
                      <a:pPr algn="l"/>
                      <a:r>
                        <a:rPr lang="en-US" sz="900" dirty="0">
                          <a:latin typeface="Arial" panose="020B0604020202020204" pitchFamily="34" charset="0"/>
                          <a:cs typeface="Arial" panose="020B0604020202020204" pitchFamily="34" charset="0"/>
                        </a:rPr>
                        <a:t>Isolation Forest with Features</a:t>
                      </a:r>
                    </a:p>
                  </a:txBody>
                  <a:tcPr marL="68580" marR="68580" marT="34290" marB="34290"/>
                </a:tc>
                <a:tc>
                  <a:txBody>
                    <a:bodyPr/>
                    <a:lstStyle/>
                    <a:p>
                      <a:pPr algn="l"/>
                      <a:r>
                        <a:rPr lang="en-US" sz="900" dirty="0" err="1">
                          <a:latin typeface="Arial" panose="020B0604020202020204" pitchFamily="34" charset="0"/>
                          <a:cs typeface="Arial" panose="020B0604020202020204" pitchFamily="34" charset="0"/>
                        </a:rPr>
                        <a:t>timeticks</a:t>
                      </a:r>
                      <a:r>
                        <a:rPr lang="en-US" sz="900" dirty="0">
                          <a:latin typeface="Arial" panose="020B0604020202020204" pitchFamily="34" charset="0"/>
                          <a:cs typeface="Arial" panose="020B0604020202020204" pitchFamily="34" charset="0"/>
                        </a:rPr>
                        <a:t> x </a:t>
                      </a:r>
                      <a:r>
                        <a:rPr lang="en-US" sz="900" dirty="0" err="1">
                          <a:latin typeface="Arial" panose="020B0604020202020204" pitchFamily="34" charset="0"/>
                          <a:cs typeface="Arial" panose="020B0604020202020204" pitchFamily="34" charset="0"/>
                        </a:rPr>
                        <a:t>num_features</a:t>
                      </a:r>
                      <a:endParaRPr lang="en-US" sz="900" dirty="0">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contamination factor, </a:t>
                      </a:r>
                      <a:r>
                        <a:rPr lang="en-US" sz="900" dirty="0">
                          <a:solidFill>
                            <a:srgbClr val="FF0000"/>
                          </a:solidFill>
                          <a:latin typeface="Arial" panose="020B0604020202020204" pitchFamily="34" charset="0"/>
                          <a:cs typeface="Arial" panose="020B0604020202020204" pitchFamily="34" charset="0"/>
                        </a:rPr>
                        <a:t>requires training</a:t>
                      </a:r>
                    </a:p>
                  </a:txBody>
                  <a:tcPr marL="68580" marR="68580" marT="34290" marB="34290"/>
                </a:tc>
                <a:extLst>
                  <a:ext uri="{0D108BD9-81ED-4DB2-BD59-A6C34878D82A}">
                    <a16:rowId xmlns:a16="http://schemas.microsoft.com/office/drawing/2014/main" val="2738986122"/>
                  </a:ext>
                </a:extLst>
              </a:tr>
            </a:tbl>
          </a:graphicData>
        </a:graphic>
      </p:graphicFrame>
      <p:graphicFrame>
        <p:nvGraphicFramePr>
          <p:cNvPr id="5" name="Table 6">
            <a:extLst>
              <a:ext uri="{FF2B5EF4-FFF2-40B4-BE49-F238E27FC236}">
                <a16:creationId xmlns:a16="http://schemas.microsoft.com/office/drawing/2014/main" id="{CD30FE54-20C7-364E-9B63-84EE96657D0D}"/>
              </a:ext>
            </a:extLst>
          </p:cNvPr>
          <p:cNvGraphicFramePr>
            <a:graphicFrameLocks noGrp="1"/>
          </p:cNvGraphicFramePr>
          <p:nvPr>
            <p:extLst>
              <p:ext uri="{D42A27DB-BD31-4B8C-83A1-F6EECF244321}">
                <p14:modId xmlns:p14="http://schemas.microsoft.com/office/powerpoint/2010/main" val="1405399624"/>
              </p:ext>
            </p:extLst>
          </p:nvPr>
        </p:nvGraphicFramePr>
        <p:xfrm>
          <a:off x="449590" y="2393897"/>
          <a:ext cx="7911445" cy="1585994"/>
        </p:xfrm>
        <a:graphic>
          <a:graphicData uri="http://schemas.openxmlformats.org/drawingml/2006/table">
            <a:tbl>
              <a:tblPr firstRow="1" bandRow="1"/>
              <a:tblGrid>
                <a:gridCol w="401631">
                  <a:extLst>
                    <a:ext uri="{9D8B030D-6E8A-4147-A177-3AD203B41FA5}">
                      <a16:colId xmlns:a16="http://schemas.microsoft.com/office/drawing/2014/main" val="2907740955"/>
                    </a:ext>
                  </a:extLst>
                </a:gridCol>
                <a:gridCol w="1825758">
                  <a:extLst>
                    <a:ext uri="{9D8B030D-6E8A-4147-A177-3AD203B41FA5}">
                      <a16:colId xmlns:a16="http://schemas.microsoft.com/office/drawing/2014/main" val="2014208130"/>
                    </a:ext>
                  </a:extLst>
                </a:gridCol>
                <a:gridCol w="1421014">
                  <a:extLst>
                    <a:ext uri="{9D8B030D-6E8A-4147-A177-3AD203B41FA5}">
                      <a16:colId xmlns:a16="http://schemas.microsoft.com/office/drawing/2014/main" val="1613716864"/>
                    </a:ext>
                  </a:extLst>
                </a:gridCol>
                <a:gridCol w="1421014">
                  <a:extLst>
                    <a:ext uri="{9D8B030D-6E8A-4147-A177-3AD203B41FA5}">
                      <a16:colId xmlns:a16="http://schemas.microsoft.com/office/drawing/2014/main" val="1034964995"/>
                    </a:ext>
                  </a:extLst>
                </a:gridCol>
                <a:gridCol w="1421014">
                  <a:extLst>
                    <a:ext uri="{9D8B030D-6E8A-4147-A177-3AD203B41FA5}">
                      <a16:colId xmlns:a16="http://schemas.microsoft.com/office/drawing/2014/main" val="1935506720"/>
                    </a:ext>
                  </a:extLst>
                </a:gridCol>
                <a:gridCol w="1421014">
                  <a:extLst>
                    <a:ext uri="{9D8B030D-6E8A-4147-A177-3AD203B41FA5}">
                      <a16:colId xmlns:a16="http://schemas.microsoft.com/office/drawing/2014/main" val="882788691"/>
                    </a:ext>
                  </a:extLst>
                </a:gridCol>
              </a:tblGrid>
              <a:tr h="33851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dirty="0">
                          <a:latin typeface="Arial" panose="020B0604020202020204" pitchFamily="34" charset="0"/>
                          <a:cs typeface="Arial" panose="020B0604020202020204" pitchFamily="34" charset="0"/>
                        </a:rPr>
                        <a:t>Sr No.</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dirty="0">
                          <a:latin typeface="Arial" panose="020B0604020202020204" pitchFamily="34" charset="0"/>
                          <a:cs typeface="Arial" panose="020B0604020202020204" pitchFamily="34" charset="0"/>
                        </a:rPr>
                        <a:t>Algorithm</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hlinkClick r:id="rId2"/>
                        </a:rPr>
                        <a:t>Synthetic</a:t>
                      </a:r>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hlinkClick r:id="rId3"/>
                        </a:rPr>
                        <a:t>Experimental Synthetic Merged</a:t>
                      </a:r>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hlinkClick r:id="rId4"/>
                        </a:rPr>
                        <a:t>Azure</a:t>
                      </a:r>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hlinkClick r:id="rId5"/>
                        </a:rPr>
                        <a:t>Alibaba</a:t>
                      </a:r>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92268050"/>
                  </a:ext>
                </a:extLst>
              </a:tr>
              <a:tr h="1393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1</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IAD</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solidFill>
                            <a:schemeClr val="tx1"/>
                          </a:solidFill>
                          <a:latin typeface="Arial" panose="020B0604020202020204" pitchFamily="34" charset="0"/>
                          <a:cs typeface="Arial" panose="020B0604020202020204" pitchFamily="34" charset="0"/>
                        </a:rPr>
                        <a:t>0.96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rPr>
                        <a:t>0.86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0.96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0.57</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61269637"/>
                  </a:ext>
                </a:extLst>
              </a:tr>
              <a:tr h="1393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2</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ECP[5]</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Arial" panose="020B0604020202020204" pitchFamily="34" charset="0"/>
                          <a:ea typeface="+mn-ea"/>
                          <a:cs typeface="Arial" panose="020B0604020202020204" pitchFamily="34" charset="0"/>
                        </a:rPr>
                        <a:t>0.67</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0.76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endParaRPr lang="en-US" sz="900" kern="120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85983761"/>
                  </a:ext>
                </a:extLst>
              </a:tr>
              <a:tr h="1393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3</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BNB[6]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1219140" rtl="0" eaLnBrk="1" latinLnBrk="0" hangingPunct="1"/>
                      <a:r>
                        <a:rPr lang="en-US" sz="900" kern="1200" dirty="0">
                          <a:solidFill>
                            <a:schemeClr val="tx1"/>
                          </a:solidFill>
                          <a:latin typeface="Arial" panose="020B0604020202020204" pitchFamily="34" charset="0"/>
                          <a:ea typeface="+mn-ea"/>
                          <a:cs typeface="Arial" panose="020B0604020202020204" pitchFamily="34" charset="0"/>
                        </a:rPr>
                        <a:t>0.62</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1219140" rtl="0" eaLnBrk="1" latinLnBrk="0" hangingPunct="1"/>
                      <a:r>
                        <a:rPr lang="en-US" sz="900" kern="1200" dirty="0">
                          <a:solidFill>
                            <a:schemeClr val="tx1"/>
                          </a:solidFill>
                          <a:latin typeface="Arial" panose="020B0604020202020204" pitchFamily="34" charset="0"/>
                          <a:ea typeface="+mn-ea"/>
                          <a:cs typeface="Arial" panose="020B0604020202020204" pitchFamily="34" charset="0"/>
                        </a:rPr>
                        <a:t>0.90</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solidFill>
                            <a:schemeClr val="tx1"/>
                          </a:solidFill>
                          <a:latin typeface="Arial" panose="020B0604020202020204" pitchFamily="34" charset="0"/>
                          <a:cs typeface="Arial" panose="020B0604020202020204" pitchFamily="34" charset="0"/>
                        </a:rPr>
                        <a:t>0.8</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solidFill>
                            <a:schemeClr val="tx1"/>
                          </a:solidFill>
                          <a:latin typeface="Arial" panose="020B0604020202020204" pitchFamily="34" charset="0"/>
                          <a:cs typeface="Arial" panose="020B0604020202020204" pitchFamily="34" charset="0"/>
                        </a:rPr>
                        <a:t>0.33</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78503913"/>
                  </a:ext>
                </a:extLst>
              </a:tr>
              <a:tr h="1393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4</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err="1">
                          <a:latin typeface="Arial" panose="020B0604020202020204" pitchFamily="34" charset="0"/>
                          <a:cs typeface="Arial" panose="020B0604020202020204" pitchFamily="34" charset="0"/>
                        </a:rPr>
                        <a:t>BNBOnline</a:t>
                      </a:r>
                      <a:r>
                        <a:rPr lang="en-US" sz="900" dirty="0">
                          <a:latin typeface="Arial" panose="020B0604020202020204" pitchFamily="34" charset="0"/>
                          <a:cs typeface="Arial" panose="020B0604020202020204" pitchFamily="34" charset="0"/>
                        </a:rPr>
                        <a:t>[7]</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0.87</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rPr>
                        <a:t>0.81</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rial" panose="020B0604020202020204" pitchFamily="34" charset="0"/>
                          <a:cs typeface="Arial" panose="020B0604020202020204" pitchFamily="34" charset="0"/>
                        </a:rPr>
                        <a:t>0.86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rial" panose="020B0604020202020204" pitchFamily="34" charset="0"/>
                          <a:cs typeface="Arial" panose="020B0604020202020204" pitchFamily="34" charset="0"/>
                        </a:rPr>
                        <a:t>0.4</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10543931"/>
                  </a:ext>
                </a:extLst>
              </a:tr>
              <a:tr h="1393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5</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Isolation Forest[8]</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0.76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900" kern="1200" dirty="0">
                          <a:solidFill>
                            <a:schemeClr val="tx1"/>
                          </a:solidFill>
                          <a:latin typeface="Arial" panose="020B0604020202020204" pitchFamily="34" charset="0"/>
                          <a:ea typeface="+mn-ea"/>
                          <a:cs typeface="Arial" panose="020B0604020202020204" pitchFamily="34" charset="0"/>
                        </a:rPr>
                        <a:t>0.83</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solidFill>
                            <a:schemeClr val="tx1"/>
                          </a:solidFill>
                          <a:latin typeface="Arial" panose="020B0604020202020204" pitchFamily="34" charset="0"/>
                          <a:cs typeface="Arial" panose="020B0604020202020204" pitchFamily="34" charset="0"/>
                        </a:rPr>
                        <a:t>0.76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solidFill>
                            <a:schemeClr val="tx1"/>
                          </a:solidFill>
                          <a:latin typeface="Arial" panose="020B0604020202020204" pitchFamily="34" charset="0"/>
                          <a:cs typeface="Arial" panose="020B0604020202020204" pitchFamily="34" charset="0"/>
                        </a:rPr>
                        <a:t>0.66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554426131"/>
                  </a:ext>
                </a:extLst>
              </a:tr>
              <a:tr h="21439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900" dirty="0">
                          <a:latin typeface="Arial" panose="020B0604020202020204" pitchFamily="34" charset="0"/>
                          <a:cs typeface="Arial" panose="020B0604020202020204" pitchFamily="34" charset="0"/>
                        </a:rPr>
                        <a:t>Isolation Forest with Features</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0.76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Arial" panose="020B0604020202020204" pitchFamily="34" charset="0"/>
                          <a:ea typeface="+mn-ea"/>
                          <a:cs typeface="Arial" panose="020B0604020202020204" pitchFamily="34" charset="0"/>
                        </a:rPr>
                        <a:t>0.83</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rial" panose="020B0604020202020204" pitchFamily="34" charset="0"/>
                          <a:cs typeface="Arial" panose="020B0604020202020204" pitchFamily="34" charset="0"/>
                        </a:rPr>
                        <a:t>0.76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Arial" panose="020B0604020202020204" pitchFamily="34" charset="0"/>
                          <a:cs typeface="Arial" panose="020B0604020202020204" pitchFamily="34" charset="0"/>
                        </a:rPr>
                        <a:t>0.66</a:t>
                      </a:r>
                    </a:p>
                  </a:txBody>
                  <a:tcPr marL="68580" marR="68580" marT="34290" marB="342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738986122"/>
                  </a:ext>
                </a:extLst>
              </a:tr>
            </a:tbl>
          </a:graphicData>
        </a:graphic>
      </p:graphicFrame>
    </p:spTree>
    <p:extLst>
      <p:ext uri="{BB962C8B-B14F-4D97-AF65-F5344CB8AC3E}">
        <p14:creationId xmlns:p14="http://schemas.microsoft.com/office/powerpoint/2010/main" val="20192758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Problem Definition</a:t>
            </a:r>
            <a:br>
              <a:rPr lang="en-US" sz="1400" dirty="0">
                <a:latin typeface="Arial" charset="0"/>
                <a:ea typeface="Arial" charset="0"/>
                <a:cs typeface="Arial" charset="0"/>
              </a:rPr>
            </a:br>
            <a:r>
              <a:rPr lang="en-US" sz="1400" b="0" dirty="0">
                <a:latin typeface="Arial" charset="0"/>
                <a:ea typeface="Arial" charset="0"/>
                <a:cs typeface="Arial" charset="0"/>
              </a:rPr>
              <a:t>Limited Health Monitoring</a:t>
            </a:r>
            <a:endParaRPr lang="en-US" sz="1400" dirty="0"/>
          </a:p>
        </p:txBody>
      </p:sp>
      <p:sp>
        <p:nvSpPr>
          <p:cNvPr id="2" name="Rectangle 1"/>
          <p:cNvSpPr/>
          <p:nvPr/>
        </p:nvSpPr>
        <p:spPr>
          <a:xfrm>
            <a:off x="403860" y="694611"/>
            <a:ext cx="3802380" cy="3816429"/>
          </a:xfrm>
          <a:prstGeom prst="rect">
            <a:avLst/>
          </a:prstGeom>
        </p:spPr>
        <p:txBody>
          <a:bodyPr wrap="square">
            <a:spAutoFit/>
          </a:bodyPr>
          <a:lstStyle/>
          <a:p>
            <a:r>
              <a:rPr lang="en-US" sz="1100" b="1" dirty="0">
                <a:latin typeface="Arial" panose="020B0604020202020204" pitchFamily="34" charset="0"/>
                <a:cs typeface="Arial" panose="020B0604020202020204" pitchFamily="34" charset="0"/>
              </a:rPr>
              <a:t>Background </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Hypervisors manage virtual machines (VMs)</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As public clouds become critical infrastructures, the reliability of hypervisors becomes increasingly important</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Problem</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For example, if a hypervisor faces a fail-stop or gray failure, the failure is propagated to all hosted virtual machines</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This makes production VMs dependent on a single point of failure. </a:t>
            </a:r>
          </a:p>
          <a:p>
            <a:pPr marL="179388" indent="-179388">
              <a:buFont typeface="Wingdings" panose="05000000000000000000" pitchFamily="2" charset="2"/>
              <a:buChar char="§"/>
            </a:pPr>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Approach</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Existing mechanisms to evaluate the health of hypervisors is limited</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Observes and learns the behavior of metrics of individual VM running on a hypervisor</a:t>
            </a:r>
          </a:p>
          <a:p>
            <a:pPr marL="360363" lvl="1" indent="-182563">
              <a:buFont typeface="Arial" panose="020B0604020202020204" pitchFamily="34" charset="0"/>
              <a:buChar char="•"/>
            </a:pPr>
            <a:r>
              <a:rPr lang="en-US" sz="1100" dirty="0">
                <a:latin typeface="Arial" panose="020B0604020202020204" pitchFamily="34" charset="0"/>
                <a:cs typeface="Arial" panose="020B0604020202020204" pitchFamily="34" charset="0"/>
              </a:rPr>
              <a:t>(next slide discuss the type of behavior monitored)</a:t>
            </a:r>
          </a:p>
          <a:p>
            <a:pPr marL="179388" indent="-179388">
              <a:buFont typeface="Wingdings" panose="05000000000000000000" pitchFamily="2" charset="2"/>
              <a:buChar char="§"/>
            </a:pPr>
            <a:r>
              <a:rPr lang="en-US" sz="1100" dirty="0">
                <a:latin typeface="Arial" panose="020B0604020202020204" pitchFamily="34" charset="0"/>
                <a:cs typeface="Arial" panose="020B0604020202020204" pitchFamily="34" charset="0"/>
              </a:rPr>
              <a:t>When VMs exhibit different behaviors, determine if the behavior is intrinsic to VMs or it is observed across several VMs </a:t>
            </a:r>
            <a:endParaRPr lang="en-US" sz="1100" dirty="0"/>
          </a:p>
        </p:txBody>
      </p:sp>
      <p:sp>
        <p:nvSpPr>
          <p:cNvPr id="273" name="Rectangle 272"/>
          <p:cNvSpPr/>
          <p:nvPr/>
        </p:nvSpPr>
        <p:spPr>
          <a:xfrm>
            <a:off x="5135296" y="3805981"/>
            <a:ext cx="3388582" cy="575705"/>
          </a:xfrm>
          <a:prstGeom prst="rect">
            <a:avLst/>
          </a:prstGeom>
          <a:solidFill>
            <a:schemeClr val="bg1"/>
          </a:solid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4" name="Straight Connector 273"/>
          <p:cNvCxnSpPr/>
          <p:nvPr/>
        </p:nvCxnSpPr>
        <p:spPr>
          <a:xfrm>
            <a:off x="5612404" y="2311872"/>
            <a:ext cx="0" cy="504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5" name="Straight Connector 274"/>
          <p:cNvCxnSpPr/>
          <p:nvPr/>
        </p:nvCxnSpPr>
        <p:spPr>
          <a:xfrm>
            <a:off x="6621906" y="2311872"/>
            <a:ext cx="0" cy="504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6" name="Straight Connector 275"/>
          <p:cNvCxnSpPr/>
          <p:nvPr/>
        </p:nvCxnSpPr>
        <p:spPr>
          <a:xfrm>
            <a:off x="7990618" y="2311872"/>
            <a:ext cx="0" cy="504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7" name="Rectangle 276"/>
          <p:cNvSpPr/>
          <p:nvPr/>
        </p:nvSpPr>
        <p:spPr>
          <a:xfrm>
            <a:off x="5135296" y="2774842"/>
            <a:ext cx="3388582" cy="23799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p:cNvSpPr txBox="1"/>
          <p:nvPr/>
        </p:nvSpPr>
        <p:spPr>
          <a:xfrm>
            <a:off x="5921510" y="2781987"/>
            <a:ext cx="1787390" cy="230832"/>
          </a:xfrm>
          <a:prstGeom prst="rect">
            <a:avLst/>
          </a:prstGeom>
          <a:noFill/>
        </p:spPr>
        <p:txBody>
          <a:bodyPr wrap="square" rtlCol="0">
            <a:spAutoFit/>
          </a:bodyPr>
          <a:lstStyle/>
          <a:p>
            <a:pPr algn="ctr"/>
            <a:r>
              <a:rPr lang="en-US" sz="900" b="1" dirty="0" err="1">
                <a:latin typeface="Arial" panose="020B0604020202020204" pitchFamily="34" charset="0"/>
                <a:cs typeface="Arial" panose="020B0604020202020204" pitchFamily="34" charset="0"/>
              </a:rPr>
              <a:t>CloudAgent</a:t>
            </a:r>
            <a:r>
              <a:rPr lang="en-US" sz="900" b="1" dirty="0">
                <a:latin typeface="Arial" panose="020B0604020202020204" pitchFamily="34" charset="0"/>
                <a:cs typeface="Arial" panose="020B0604020202020204" pitchFamily="34" charset="0"/>
              </a:rPr>
              <a:t> / Kafka</a:t>
            </a:r>
          </a:p>
        </p:txBody>
      </p:sp>
      <p:sp>
        <p:nvSpPr>
          <p:cNvPr id="279" name="Rectangle 278"/>
          <p:cNvSpPr/>
          <p:nvPr/>
        </p:nvSpPr>
        <p:spPr>
          <a:xfrm>
            <a:off x="5120914" y="907287"/>
            <a:ext cx="982980" cy="1670592"/>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p:cNvSpPr/>
          <p:nvPr/>
        </p:nvSpPr>
        <p:spPr>
          <a:xfrm>
            <a:off x="5181735" y="1631765"/>
            <a:ext cx="861338" cy="27125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5261145" y="1610119"/>
            <a:ext cx="702518" cy="307777"/>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Hypervisor</a:t>
            </a:r>
          </a:p>
          <a:p>
            <a:pPr algn="ctr"/>
            <a:r>
              <a:rPr lang="en-US" sz="700" b="1" dirty="0">
                <a:latin typeface="Arial" panose="020B0604020202020204" pitchFamily="34" charset="0"/>
                <a:cs typeface="Arial" panose="020B0604020202020204" pitchFamily="34" charset="0"/>
              </a:rPr>
              <a:t>(e.g., KVM)</a:t>
            </a:r>
          </a:p>
        </p:txBody>
      </p:sp>
      <p:sp>
        <p:nvSpPr>
          <p:cNvPr id="282" name="TextBox 281"/>
          <p:cNvSpPr txBox="1"/>
          <p:nvPr/>
        </p:nvSpPr>
        <p:spPr>
          <a:xfrm>
            <a:off x="5181735" y="2200599"/>
            <a:ext cx="861338" cy="307777"/>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Host</a:t>
            </a:r>
          </a:p>
          <a:p>
            <a:pPr algn="ctr"/>
            <a:r>
              <a:rPr lang="en-US" sz="700" i="1" dirty="0">
                <a:latin typeface="Arial" panose="020B0604020202020204" pitchFamily="34" charset="0"/>
                <a:cs typeface="Arial" panose="020B0604020202020204" pitchFamily="34" charset="0"/>
              </a:rPr>
              <a:t>192.168.5.11</a:t>
            </a:r>
          </a:p>
        </p:txBody>
      </p:sp>
      <p:sp>
        <p:nvSpPr>
          <p:cNvPr id="283" name="Rectangle 282"/>
          <p:cNvSpPr/>
          <p:nvPr/>
        </p:nvSpPr>
        <p:spPr>
          <a:xfrm>
            <a:off x="6142740" y="907287"/>
            <a:ext cx="982980" cy="1670592"/>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6203561" y="1629309"/>
            <a:ext cx="861338" cy="27125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p:cNvSpPr txBox="1"/>
          <p:nvPr/>
        </p:nvSpPr>
        <p:spPr>
          <a:xfrm>
            <a:off x="6282971" y="1664813"/>
            <a:ext cx="702518"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Hypervisor</a:t>
            </a:r>
          </a:p>
        </p:txBody>
      </p:sp>
      <p:sp>
        <p:nvSpPr>
          <p:cNvPr id="286" name="TextBox 285"/>
          <p:cNvSpPr txBox="1"/>
          <p:nvPr/>
        </p:nvSpPr>
        <p:spPr>
          <a:xfrm>
            <a:off x="6203561" y="2200599"/>
            <a:ext cx="861338" cy="307777"/>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Host</a:t>
            </a:r>
          </a:p>
          <a:p>
            <a:pPr algn="ctr"/>
            <a:r>
              <a:rPr lang="en-US" sz="700" i="1" dirty="0">
                <a:latin typeface="Arial" panose="020B0604020202020204" pitchFamily="34" charset="0"/>
                <a:cs typeface="Arial" panose="020B0604020202020204" pitchFamily="34" charset="0"/>
              </a:rPr>
              <a:t>192.168.5.12 </a:t>
            </a:r>
          </a:p>
        </p:txBody>
      </p:sp>
      <p:sp>
        <p:nvSpPr>
          <p:cNvPr id="287" name="Rectangle 286"/>
          <p:cNvSpPr/>
          <p:nvPr/>
        </p:nvSpPr>
        <p:spPr>
          <a:xfrm>
            <a:off x="7523341" y="907287"/>
            <a:ext cx="982980" cy="1670592"/>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7584162" y="1632671"/>
            <a:ext cx="861338" cy="27125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p:cNvSpPr txBox="1"/>
          <p:nvPr/>
        </p:nvSpPr>
        <p:spPr>
          <a:xfrm>
            <a:off x="7663572" y="1668175"/>
            <a:ext cx="702518"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Hypervisor</a:t>
            </a:r>
          </a:p>
        </p:txBody>
      </p:sp>
      <p:sp>
        <p:nvSpPr>
          <p:cNvPr id="290" name="TextBox 289"/>
          <p:cNvSpPr txBox="1"/>
          <p:nvPr/>
        </p:nvSpPr>
        <p:spPr>
          <a:xfrm>
            <a:off x="7584162" y="2200599"/>
            <a:ext cx="861338" cy="307777"/>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Host</a:t>
            </a:r>
          </a:p>
          <a:p>
            <a:pPr algn="ctr"/>
            <a:r>
              <a:rPr lang="en-US" sz="700" i="1" dirty="0">
                <a:latin typeface="Arial" panose="020B0604020202020204" pitchFamily="34" charset="0"/>
                <a:cs typeface="Arial" panose="020B0604020202020204" pitchFamily="34" charset="0"/>
              </a:rPr>
              <a:t>192.168.5.15</a:t>
            </a:r>
          </a:p>
        </p:txBody>
      </p:sp>
      <p:sp>
        <p:nvSpPr>
          <p:cNvPr id="291" name="Rectangle 290"/>
          <p:cNvSpPr/>
          <p:nvPr/>
        </p:nvSpPr>
        <p:spPr>
          <a:xfrm>
            <a:off x="5135296" y="3173662"/>
            <a:ext cx="3388582" cy="23799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p:cNvSpPr txBox="1"/>
          <p:nvPr/>
        </p:nvSpPr>
        <p:spPr>
          <a:xfrm>
            <a:off x="5940812" y="3176914"/>
            <a:ext cx="178713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Monitoring Database</a:t>
            </a:r>
          </a:p>
        </p:txBody>
      </p:sp>
      <p:cxnSp>
        <p:nvCxnSpPr>
          <p:cNvPr id="293" name="Straight Connector 292"/>
          <p:cNvCxnSpPr/>
          <p:nvPr/>
        </p:nvCxnSpPr>
        <p:spPr>
          <a:xfrm>
            <a:off x="6834047" y="3012835"/>
            <a:ext cx="0" cy="160827"/>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5" name="Straight Connector 294"/>
          <p:cNvCxnSpPr/>
          <p:nvPr/>
        </p:nvCxnSpPr>
        <p:spPr>
          <a:xfrm>
            <a:off x="6824793" y="3415548"/>
            <a:ext cx="0" cy="144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96" name="Rectangle 295"/>
          <p:cNvSpPr/>
          <p:nvPr/>
        </p:nvSpPr>
        <p:spPr>
          <a:xfrm>
            <a:off x="5831637" y="3894170"/>
            <a:ext cx="1997913" cy="406206"/>
          </a:xfrm>
          <a:prstGeom prst="rect">
            <a:avLst/>
          </a:prstGeom>
          <a:solidFill>
            <a:schemeClr val="bg1">
              <a:lumMod val="95000"/>
              <a:alpha val="50000"/>
            </a:schemeClr>
          </a:solidFill>
          <a:ln w="63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00" dirty="0">
                <a:solidFill>
                  <a:schemeClr val="tx1"/>
                </a:solidFill>
                <a:latin typeface="Consolas" panose="020B0609020204030204" pitchFamily="49" charset="0"/>
              </a:rPr>
              <a:t>192.168.5.11   </a:t>
            </a:r>
            <a:r>
              <a:rPr lang="en-US" sz="700" dirty="0">
                <a:solidFill>
                  <a:srgbClr val="086D3C"/>
                </a:solidFill>
                <a:latin typeface="Consolas" panose="020B0609020204030204" pitchFamily="49" charset="0"/>
              </a:rPr>
              <a:t>OK</a:t>
            </a:r>
            <a:r>
              <a:rPr lang="en-US" sz="700" dirty="0">
                <a:solidFill>
                  <a:schemeClr val="tx1"/>
                </a:solidFill>
                <a:latin typeface="Consolas" panose="020B0609020204030204" pitchFamily="49" charset="0"/>
              </a:rPr>
              <a:t>      </a:t>
            </a:r>
            <a:r>
              <a:rPr lang="en-US" sz="700" u="sng" dirty="0">
                <a:solidFill>
                  <a:schemeClr val="tx1"/>
                </a:solidFill>
                <a:latin typeface="Consolas" panose="020B0609020204030204" pitchFamily="49" charset="0"/>
              </a:rPr>
              <a:t>health report</a:t>
            </a:r>
          </a:p>
          <a:p>
            <a:r>
              <a:rPr lang="en-US" sz="700" dirty="0">
                <a:solidFill>
                  <a:schemeClr val="tx1"/>
                </a:solidFill>
                <a:latin typeface="Consolas" panose="020B0609020204030204" pitchFamily="49" charset="0"/>
              </a:rPr>
              <a:t>192.168.5.12   </a:t>
            </a:r>
            <a:r>
              <a:rPr lang="en-US" sz="700" dirty="0">
                <a:solidFill>
                  <a:srgbClr val="086D3C"/>
                </a:solidFill>
                <a:latin typeface="Consolas" panose="020B0609020204030204" pitchFamily="49" charset="0"/>
              </a:rPr>
              <a:t>OK</a:t>
            </a:r>
            <a:r>
              <a:rPr lang="en-US" sz="700" dirty="0">
                <a:solidFill>
                  <a:schemeClr val="tx1"/>
                </a:solidFill>
                <a:latin typeface="Consolas" panose="020B0609020204030204" pitchFamily="49" charset="0"/>
              </a:rPr>
              <a:t>      </a:t>
            </a:r>
            <a:r>
              <a:rPr lang="en-US" sz="700" u="sng" dirty="0">
                <a:solidFill>
                  <a:schemeClr val="tx1"/>
                </a:solidFill>
                <a:latin typeface="Consolas" panose="020B0609020204030204" pitchFamily="49" charset="0"/>
              </a:rPr>
              <a:t>health report</a:t>
            </a:r>
          </a:p>
          <a:p>
            <a:r>
              <a:rPr lang="en-US" sz="700" dirty="0">
                <a:solidFill>
                  <a:schemeClr val="tx1"/>
                </a:solidFill>
                <a:latin typeface="Consolas" panose="020B0609020204030204" pitchFamily="49" charset="0"/>
              </a:rPr>
              <a:t>192.168.5.15   </a:t>
            </a:r>
            <a:r>
              <a:rPr lang="en-US" sz="700" dirty="0">
                <a:solidFill>
                  <a:schemeClr val="tx2"/>
                </a:solidFill>
                <a:latin typeface="Consolas" panose="020B0609020204030204" pitchFamily="49" charset="0"/>
              </a:rPr>
              <a:t>ERROR</a:t>
            </a:r>
            <a:r>
              <a:rPr lang="en-US" sz="700" dirty="0">
                <a:solidFill>
                  <a:schemeClr val="tx1"/>
                </a:solidFill>
                <a:latin typeface="Consolas" panose="020B0609020204030204" pitchFamily="49" charset="0"/>
              </a:rPr>
              <a:t>   </a:t>
            </a:r>
            <a:r>
              <a:rPr lang="en-US" sz="700" u="sng" dirty="0">
                <a:solidFill>
                  <a:schemeClr val="tx1"/>
                </a:solidFill>
                <a:latin typeface="Consolas" panose="020B0609020204030204" pitchFamily="49" charset="0"/>
              </a:rPr>
              <a:t>health report</a:t>
            </a:r>
            <a:r>
              <a:rPr lang="en-US" sz="700" i="1" dirty="0">
                <a:solidFill>
                  <a:schemeClr val="tx1"/>
                </a:solidFill>
                <a:latin typeface="Consolas" panose="020B0609020204030204" pitchFamily="49" charset="0"/>
              </a:rPr>
              <a:t> </a:t>
            </a:r>
          </a:p>
        </p:txBody>
      </p:sp>
      <p:grpSp>
        <p:nvGrpSpPr>
          <p:cNvPr id="297" name="Group 296"/>
          <p:cNvGrpSpPr/>
          <p:nvPr/>
        </p:nvGrpSpPr>
        <p:grpSpPr>
          <a:xfrm>
            <a:off x="5146177" y="1052331"/>
            <a:ext cx="913405" cy="572267"/>
            <a:chOff x="808529" y="1432548"/>
            <a:chExt cx="913405" cy="572267"/>
          </a:xfrm>
        </p:grpSpPr>
        <p:sp>
          <p:nvSpPr>
            <p:cNvPr id="298" name="Rectangle 297"/>
            <p:cNvSpPr/>
            <p:nvPr/>
          </p:nvSpPr>
          <p:spPr>
            <a:xfrm>
              <a:off x="854869"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299" name="TextBox 298"/>
            <p:cNvSpPr txBox="1"/>
            <p:nvPr/>
          </p:nvSpPr>
          <p:spPr>
            <a:xfrm>
              <a:off x="808529"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00" name="Rectangle 299"/>
            <p:cNvSpPr/>
            <p:nvPr/>
          </p:nvSpPr>
          <p:spPr>
            <a:xfrm>
              <a:off x="854869"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01" name="TextBox 300"/>
            <p:cNvSpPr txBox="1"/>
            <p:nvPr/>
          </p:nvSpPr>
          <p:spPr>
            <a:xfrm>
              <a:off x="80852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02" name="Rectangle 301"/>
            <p:cNvSpPr/>
            <p:nvPr/>
          </p:nvSpPr>
          <p:spPr>
            <a:xfrm>
              <a:off x="854869"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03" name="TextBox 302"/>
            <p:cNvSpPr txBox="1"/>
            <p:nvPr/>
          </p:nvSpPr>
          <p:spPr>
            <a:xfrm>
              <a:off x="808529"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04" name="Rectangle 303"/>
            <p:cNvSpPr/>
            <p:nvPr/>
          </p:nvSpPr>
          <p:spPr>
            <a:xfrm>
              <a:off x="854869"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05" name="TextBox 304"/>
            <p:cNvSpPr txBox="1"/>
            <p:nvPr/>
          </p:nvSpPr>
          <p:spPr>
            <a:xfrm>
              <a:off x="808529"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06" name="Rectangle 305"/>
            <p:cNvSpPr/>
            <p:nvPr/>
          </p:nvSpPr>
          <p:spPr>
            <a:xfrm>
              <a:off x="1065722"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07" name="TextBox 306"/>
            <p:cNvSpPr txBox="1"/>
            <p:nvPr/>
          </p:nvSpPr>
          <p:spPr>
            <a:xfrm>
              <a:off x="1019382"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08" name="Rectangle 307"/>
            <p:cNvSpPr/>
            <p:nvPr/>
          </p:nvSpPr>
          <p:spPr>
            <a:xfrm>
              <a:off x="1065722"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09" name="TextBox 308"/>
            <p:cNvSpPr txBox="1"/>
            <p:nvPr/>
          </p:nvSpPr>
          <p:spPr>
            <a:xfrm>
              <a:off x="1019382"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10" name="Rectangle 309"/>
            <p:cNvSpPr/>
            <p:nvPr/>
          </p:nvSpPr>
          <p:spPr>
            <a:xfrm>
              <a:off x="1065722"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11" name="TextBox 310"/>
            <p:cNvSpPr txBox="1"/>
            <p:nvPr/>
          </p:nvSpPr>
          <p:spPr>
            <a:xfrm>
              <a:off x="1019382"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12" name="Rectangle 311"/>
            <p:cNvSpPr/>
            <p:nvPr/>
          </p:nvSpPr>
          <p:spPr>
            <a:xfrm>
              <a:off x="1065722"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13" name="TextBox 312"/>
            <p:cNvSpPr txBox="1"/>
            <p:nvPr/>
          </p:nvSpPr>
          <p:spPr>
            <a:xfrm>
              <a:off x="1019382"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14" name="Rectangle 313"/>
            <p:cNvSpPr/>
            <p:nvPr/>
          </p:nvSpPr>
          <p:spPr>
            <a:xfrm>
              <a:off x="1276575"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15" name="TextBox 314"/>
            <p:cNvSpPr txBox="1"/>
            <p:nvPr/>
          </p:nvSpPr>
          <p:spPr>
            <a:xfrm>
              <a:off x="1230235"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16" name="Rectangle 315"/>
            <p:cNvSpPr/>
            <p:nvPr/>
          </p:nvSpPr>
          <p:spPr>
            <a:xfrm>
              <a:off x="1276575"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17" name="TextBox 316"/>
            <p:cNvSpPr txBox="1"/>
            <p:nvPr/>
          </p:nvSpPr>
          <p:spPr>
            <a:xfrm>
              <a:off x="1230235"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18" name="Rectangle 317"/>
            <p:cNvSpPr/>
            <p:nvPr/>
          </p:nvSpPr>
          <p:spPr>
            <a:xfrm>
              <a:off x="1276575"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19" name="TextBox 318"/>
            <p:cNvSpPr txBox="1"/>
            <p:nvPr/>
          </p:nvSpPr>
          <p:spPr>
            <a:xfrm>
              <a:off x="1230235"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20" name="Rectangle 319"/>
            <p:cNvSpPr/>
            <p:nvPr/>
          </p:nvSpPr>
          <p:spPr>
            <a:xfrm>
              <a:off x="1276575"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21" name="TextBox 320"/>
            <p:cNvSpPr txBox="1"/>
            <p:nvPr/>
          </p:nvSpPr>
          <p:spPr>
            <a:xfrm>
              <a:off x="1230235"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22" name="Rectangle 321"/>
            <p:cNvSpPr/>
            <p:nvPr/>
          </p:nvSpPr>
          <p:spPr>
            <a:xfrm>
              <a:off x="1487428"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23" name="TextBox 322"/>
            <p:cNvSpPr txBox="1"/>
            <p:nvPr/>
          </p:nvSpPr>
          <p:spPr>
            <a:xfrm>
              <a:off x="1441088"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24" name="Rectangle 323"/>
            <p:cNvSpPr/>
            <p:nvPr/>
          </p:nvSpPr>
          <p:spPr>
            <a:xfrm>
              <a:off x="1487428"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25" name="TextBox 324"/>
            <p:cNvSpPr txBox="1"/>
            <p:nvPr/>
          </p:nvSpPr>
          <p:spPr>
            <a:xfrm>
              <a:off x="1441088"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26" name="Rectangle 325"/>
            <p:cNvSpPr/>
            <p:nvPr/>
          </p:nvSpPr>
          <p:spPr>
            <a:xfrm>
              <a:off x="1487428"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27" name="TextBox 326"/>
            <p:cNvSpPr txBox="1"/>
            <p:nvPr/>
          </p:nvSpPr>
          <p:spPr>
            <a:xfrm>
              <a:off x="1441088"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28" name="Rectangle 327"/>
            <p:cNvSpPr/>
            <p:nvPr/>
          </p:nvSpPr>
          <p:spPr>
            <a:xfrm>
              <a:off x="1487428"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29" name="TextBox 328"/>
            <p:cNvSpPr txBox="1"/>
            <p:nvPr/>
          </p:nvSpPr>
          <p:spPr>
            <a:xfrm>
              <a:off x="1441088"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grpSp>
        <p:nvGrpSpPr>
          <p:cNvPr id="330" name="Group 329"/>
          <p:cNvGrpSpPr/>
          <p:nvPr/>
        </p:nvGrpSpPr>
        <p:grpSpPr>
          <a:xfrm>
            <a:off x="6168003" y="1052331"/>
            <a:ext cx="913405" cy="572267"/>
            <a:chOff x="1797540" y="1432548"/>
            <a:chExt cx="913405" cy="572267"/>
          </a:xfrm>
        </p:grpSpPr>
        <p:sp>
          <p:nvSpPr>
            <p:cNvPr id="331" name="Rectangle 330"/>
            <p:cNvSpPr/>
            <p:nvPr/>
          </p:nvSpPr>
          <p:spPr>
            <a:xfrm>
              <a:off x="1843880"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32" name="TextBox 331"/>
            <p:cNvSpPr txBox="1"/>
            <p:nvPr/>
          </p:nvSpPr>
          <p:spPr>
            <a:xfrm>
              <a:off x="1797540"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33" name="Rectangle 332"/>
            <p:cNvSpPr/>
            <p:nvPr/>
          </p:nvSpPr>
          <p:spPr>
            <a:xfrm>
              <a:off x="1843880" y="145939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34" name="Rectangle 333"/>
            <p:cNvSpPr/>
            <p:nvPr/>
          </p:nvSpPr>
          <p:spPr>
            <a:xfrm>
              <a:off x="1843880"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35" name="TextBox 334"/>
            <p:cNvSpPr txBox="1"/>
            <p:nvPr/>
          </p:nvSpPr>
          <p:spPr>
            <a:xfrm>
              <a:off x="1797540"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36" name="Rectangle 335"/>
            <p:cNvSpPr/>
            <p:nvPr/>
          </p:nvSpPr>
          <p:spPr>
            <a:xfrm>
              <a:off x="1843880"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37" name="TextBox 336"/>
            <p:cNvSpPr txBox="1"/>
            <p:nvPr/>
          </p:nvSpPr>
          <p:spPr>
            <a:xfrm>
              <a:off x="1797540"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38" name="Rectangle 337"/>
            <p:cNvSpPr/>
            <p:nvPr/>
          </p:nvSpPr>
          <p:spPr>
            <a:xfrm>
              <a:off x="2054733" y="1594813"/>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39" name="Rectangle 338"/>
            <p:cNvSpPr/>
            <p:nvPr/>
          </p:nvSpPr>
          <p:spPr>
            <a:xfrm>
              <a:off x="2054733" y="145939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0" name="Rectangle 339"/>
            <p:cNvSpPr/>
            <p:nvPr/>
          </p:nvSpPr>
          <p:spPr>
            <a:xfrm>
              <a:off x="2054733"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1" name="TextBox 340"/>
            <p:cNvSpPr txBox="1"/>
            <p:nvPr/>
          </p:nvSpPr>
          <p:spPr>
            <a:xfrm>
              <a:off x="2008393"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42" name="Rectangle 341"/>
            <p:cNvSpPr/>
            <p:nvPr/>
          </p:nvSpPr>
          <p:spPr>
            <a:xfrm>
              <a:off x="2054733"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3" name="TextBox 342"/>
            <p:cNvSpPr txBox="1"/>
            <p:nvPr/>
          </p:nvSpPr>
          <p:spPr>
            <a:xfrm>
              <a:off x="2008393"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44" name="Rectangle 343"/>
            <p:cNvSpPr/>
            <p:nvPr/>
          </p:nvSpPr>
          <p:spPr>
            <a:xfrm>
              <a:off x="2265586"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5" name="TextBox 344"/>
            <p:cNvSpPr txBox="1"/>
            <p:nvPr/>
          </p:nvSpPr>
          <p:spPr>
            <a:xfrm>
              <a:off x="2219246"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46" name="Rectangle 345"/>
            <p:cNvSpPr/>
            <p:nvPr/>
          </p:nvSpPr>
          <p:spPr>
            <a:xfrm>
              <a:off x="2265586"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7" name="TextBox 346"/>
            <p:cNvSpPr txBox="1"/>
            <p:nvPr/>
          </p:nvSpPr>
          <p:spPr>
            <a:xfrm>
              <a:off x="2219246"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48" name="Rectangle 347"/>
            <p:cNvSpPr/>
            <p:nvPr/>
          </p:nvSpPr>
          <p:spPr>
            <a:xfrm>
              <a:off x="2265586"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49" name="TextBox 348"/>
            <p:cNvSpPr txBox="1"/>
            <p:nvPr/>
          </p:nvSpPr>
          <p:spPr>
            <a:xfrm>
              <a:off x="2219246"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50" name="Rectangle 349"/>
            <p:cNvSpPr/>
            <p:nvPr/>
          </p:nvSpPr>
          <p:spPr>
            <a:xfrm>
              <a:off x="2265586"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51" name="TextBox 350"/>
            <p:cNvSpPr txBox="1"/>
            <p:nvPr/>
          </p:nvSpPr>
          <p:spPr>
            <a:xfrm>
              <a:off x="2219246"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52" name="Rectangle 351"/>
            <p:cNvSpPr/>
            <p:nvPr/>
          </p:nvSpPr>
          <p:spPr>
            <a:xfrm>
              <a:off x="2476439" y="159481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53" name="TextBox 352"/>
            <p:cNvSpPr txBox="1"/>
            <p:nvPr/>
          </p:nvSpPr>
          <p:spPr>
            <a:xfrm>
              <a:off x="2430099"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54" name="Rectangle 353"/>
            <p:cNvSpPr/>
            <p:nvPr/>
          </p:nvSpPr>
          <p:spPr>
            <a:xfrm>
              <a:off x="2476439" y="145939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55" name="TextBox 354"/>
            <p:cNvSpPr txBox="1"/>
            <p:nvPr/>
          </p:nvSpPr>
          <p:spPr>
            <a:xfrm>
              <a:off x="243009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56" name="Rectangle 355"/>
            <p:cNvSpPr/>
            <p:nvPr/>
          </p:nvSpPr>
          <p:spPr>
            <a:xfrm>
              <a:off x="2476439" y="1862388"/>
              <a:ext cx="207169" cy="130969"/>
            </a:xfrm>
            <a:prstGeom prst="rect">
              <a:avLst/>
            </a:prstGeom>
            <a:solidFill>
              <a:srgbClr val="FFC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57" name="Rectangle 356"/>
            <p:cNvSpPr/>
            <p:nvPr/>
          </p:nvSpPr>
          <p:spPr>
            <a:xfrm>
              <a:off x="2476439" y="1726973"/>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58" name="TextBox 357"/>
            <p:cNvSpPr txBox="1"/>
            <p:nvPr/>
          </p:nvSpPr>
          <p:spPr>
            <a:xfrm>
              <a:off x="2430099" y="170012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59" name="TextBox 358"/>
            <p:cNvSpPr txBox="1"/>
            <p:nvPr/>
          </p:nvSpPr>
          <p:spPr>
            <a:xfrm>
              <a:off x="1797540"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60" name="TextBox 359"/>
            <p:cNvSpPr txBox="1"/>
            <p:nvPr/>
          </p:nvSpPr>
          <p:spPr>
            <a:xfrm>
              <a:off x="2008393" y="1567963"/>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61" name="TextBox 360"/>
            <p:cNvSpPr txBox="1"/>
            <p:nvPr/>
          </p:nvSpPr>
          <p:spPr>
            <a:xfrm>
              <a:off x="2008393"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62" name="TextBox 361"/>
            <p:cNvSpPr txBox="1"/>
            <p:nvPr/>
          </p:nvSpPr>
          <p:spPr>
            <a:xfrm>
              <a:off x="2430099" y="183553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grpSp>
        <p:nvGrpSpPr>
          <p:cNvPr id="363" name="Group 362"/>
          <p:cNvGrpSpPr/>
          <p:nvPr/>
        </p:nvGrpSpPr>
        <p:grpSpPr>
          <a:xfrm>
            <a:off x="7548604" y="1052331"/>
            <a:ext cx="913405" cy="589089"/>
            <a:chOff x="2777029" y="1432548"/>
            <a:chExt cx="913405" cy="589089"/>
          </a:xfrm>
        </p:grpSpPr>
        <p:sp>
          <p:nvSpPr>
            <p:cNvPr id="364" name="Rectangle 363"/>
            <p:cNvSpPr/>
            <p:nvPr/>
          </p:nvSpPr>
          <p:spPr>
            <a:xfrm>
              <a:off x="2823369" y="1594813"/>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65" name="Rectangle 364"/>
            <p:cNvSpPr/>
            <p:nvPr/>
          </p:nvSpPr>
          <p:spPr>
            <a:xfrm>
              <a:off x="2823369"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66" name="Rectangle 365"/>
            <p:cNvSpPr/>
            <p:nvPr/>
          </p:nvSpPr>
          <p:spPr>
            <a:xfrm>
              <a:off x="2823369" y="1862388"/>
              <a:ext cx="207169" cy="130969"/>
            </a:xfrm>
            <a:prstGeom prst="rect">
              <a:avLst/>
            </a:prstGeom>
            <a:solidFill>
              <a:srgbClr val="0099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67" name="Rectangle 366"/>
            <p:cNvSpPr/>
            <p:nvPr/>
          </p:nvSpPr>
          <p:spPr>
            <a:xfrm>
              <a:off x="2823369" y="1726973"/>
              <a:ext cx="207169" cy="130969"/>
            </a:xfrm>
            <a:prstGeom prst="rect">
              <a:avLst/>
            </a:prstGeom>
            <a:solidFill>
              <a:schemeClr val="tx1">
                <a:lumMod val="50000"/>
                <a:lumOff val="5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68" name="Rectangle 367"/>
            <p:cNvSpPr/>
            <p:nvPr/>
          </p:nvSpPr>
          <p:spPr>
            <a:xfrm>
              <a:off x="3034222" y="1594813"/>
              <a:ext cx="207169" cy="130969"/>
            </a:xfrm>
            <a:prstGeom prst="rect">
              <a:avLst/>
            </a:prstGeom>
            <a:solidFill>
              <a:srgbClr val="0070C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69" name="Rectangle 368"/>
            <p:cNvSpPr/>
            <p:nvPr/>
          </p:nvSpPr>
          <p:spPr>
            <a:xfrm>
              <a:off x="3034222"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0" name="Rectangle 369"/>
            <p:cNvSpPr/>
            <p:nvPr/>
          </p:nvSpPr>
          <p:spPr>
            <a:xfrm>
              <a:off x="3034222" y="186238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1" name="Rectangle 370"/>
            <p:cNvSpPr/>
            <p:nvPr/>
          </p:nvSpPr>
          <p:spPr>
            <a:xfrm>
              <a:off x="3034222" y="1726973"/>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2" name="Rectangle 371"/>
            <p:cNvSpPr/>
            <p:nvPr/>
          </p:nvSpPr>
          <p:spPr>
            <a:xfrm>
              <a:off x="3245075" y="1594813"/>
              <a:ext cx="207169" cy="130969"/>
            </a:xfrm>
            <a:prstGeom prst="rect">
              <a:avLst/>
            </a:prstGeom>
            <a:solidFill>
              <a:schemeClr val="tx1">
                <a:lumMod val="50000"/>
                <a:lumOff val="5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3" name="Rectangle 372"/>
            <p:cNvSpPr/>
            <p:nvPr/>
          </p:nvSpPr>
          <p:spPr>
            <a:xfrm>
              <a:off x="3245075"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4" name="Rectangle 373"/>
            <p:cNvSpPr/>
            <p:nvPr/>
          </p:nvSpPr>
          <p:spPr>
            <a:xfrm>
              <a:off x="3245075" y="186238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5" name="Rectangle 374"/>
            <p:cNvSpPr/>
            <p:nvPr/>
          </p:nvSpPr>
          <p:spPr>
            <a:xfrm>
              <a:off x="3245075" y="1726973"/>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6" name="Rectangle 375"/>
            <p:cNvSpPr/>
            <p:nvPr/>
          </p:nvSpPr>
          <p:spPr>
            <a:xfrm>
              <a:off x="3455928" y="1594813"/>
              <a:ext cx="207169" cy="130969"/>
            </a:xfrm>
            <a:prstGeom prst="rect">
              <a:avLst/>
            </a:prstGeom>
            <a:solidFill>
              <a:srgbClr val="0070C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7" name="Rectangle 376"/>
            <p:cNvSpPr/>
            <p:nvPr/>
          </p:nvSpPr>
          <p:spPr>
            <a:xfrm>
              <a:off x="3455928" y="1459398"/>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8" name="Rectangle 377"/>
            <p:cNvSpPr/>
            <p:nvPr/>
          </p:nvSpPr>
          <p:spPr>
            <a:xfrm>
              <a:off x="3455928" y="1862388"/>
              <a:ext cx="207169" cy="130969"/>
            </a:xfrm>
            <a:prstGeom prst="rect">
              <a:avLst/>
            </a:prstGeom>
            <a:solidFill>
              <a:srgbClr val="FF00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79" name="Rectangle 378"/>
            <p:cNvSpPr/>
            <p:nvPr/>
          </p:nvSpPr>
          <p:spPr>
            <a:xfrm>
              <a:off x="3455928" y="1726973"/>
              <a:ext cx="207169" cy="130969"/>
            </a:xfrm>
            <a:prstGeom prst="rect">
              <a:avLst/>
            </a:prstGeom>
            <a:solidFill>
              <a:srgbClr val="FF660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rgbClr val="000000"/>
                </a:solidFill>
                <a:latin typeface="Arial" panose="020B0604020202020204" pitchFamily="34" charset="0"/>
                <a:cs typeface="Arial" panose="020B0604020202020204" pitchFamily="34" charset="0"/>
              </a:endParaRPr>
            </a:p>
          </p:txBody>
        </p:sp>
        <p:sp>
          <p:nvSpPr>
            <p:cNvPr id="380" name="TextBox 379"/>
            <p:cNvSpPr txBox="1"/>
            <p:nvPr/>
          </p:nvSpPr>
          <p:spPr>
            <a:xfrm>
              <a:off x="2777029"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1" name="TextBox 380"/>
            <p:cNvSpPr txBox="1"/>
            <p:nvPr/>
          </p:nvSpPr>
          <p:spPr>
            <a:xfrm>
              <a:off x="2777029"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2" name="TextBox 381"/>
            <p:cNvSpPr txBox="1"/>
            <p:nvPr/>
          </p:nvSpPr>
          <p:spPr>
            <a:xfrm>
              <a:off x="2777029"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3" name="TextBox 382"/>
            <p:cNvSpPr txBox="1"/>
            <p:nvPr/>
          </p:nvSpPr>
          <p:spPr>
            <a:xfrm>
              <a:off x="2777029"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4" name="TextBox 383"/>
            <p:cNvSpPr txBox="1"/>
            <p:nvPr/>
          </p:nvSpPr>
          <p:spPr>
            <a:xfrm>
              <a:off x="2987882"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5" name="TextBox 384"/>
            <p:cNvSpPr txBox="1"/>
            <p:nvPr/>
          </p:nvSpPr>
          <p:spPr>
            <a:xfrm>
              <a:off x="2987882"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6" name="TextBox 385"/>
            <p:cNvSpPr txBox="1"/>
            <p:nvPr/>
          </p:nvSpPr>
          <p:spPr>
            <a:xfrm>
              <a:off x="2987882"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7" name="TextBox 386"/>
            <p:cNvSpPr txBox="1"/>
            <p:nvPr/>
          </p:nvSpPr>
          <p:spPr>
            <a:xfrm>
              <a:off x="2987882"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8" name="TextBox 387"/>
            <p:cNvSpPr txBox="1"/>
            <p:nvPr/>
          </p:nvSpPr>
          <p:spPr>
            <a:xfrm>
              <a:off x="3198735"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89" name="TextBox 388"/>
            <p:cNvSpPr txBox="1"/>
            <p:nvPr/>
          </p:nvSpPr>
          <p:spPr>
            <a:xfrm>
              <a:off x="3198735"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0" name="TextBox 389"/>
            <p:cNvSpPr txBox="1"/>
            <p:nvPr/>
          </p:nvSpPr>
          <p:spPr>
            <a:xfrm>
              <a:off x="3198735"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1" name="TextBox 390"/>
            <p:cNvSpPr txBox="1"/>
            <p:nvPr/>
          </p:nvSpPr>
          <p:spPr>
            <a:xfrm>
              <a:off x="3198735"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2" name="TextBox 391"/>
            <p:cNvSpPr txBox="1"/>
            <p:nvPr/>
          </p:nvSpPr>
          <p:spPr>
            <a:xfrm>
              <a:off x="3409588" y="158478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3" name="TextBox 392"/>
            <p:cNvSpPr txBox="1"/>
            <p:nvPr/>
          </p:nvSpPr>
          <p:spPr>
            <a:xfrm>
              <a:off x="3409588" y="1432548"/>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4" name="TextBox 393"/>
            <p:cNvSpPr txBox="1"/>
            <p:nvPr/>
          </p:nvSpPr>
          <p:spPr>
            <a:xfrm>
              <a:off x="3409588" y="1852360"/>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sp>
          <p:nvSpPr>
            <p:cNvPr id="395" name="TextBox 394"/>
            <p:cNvSpPr txBox="1"/>
            <p:nvPr/>
          </p:nvSpPr>
          <p:spPr>
            <a:xfrm>
              <a:off x="3409588" y="1716945"/>
              <a:ext cx="280846" cy="169277"/>
            </a:xfrm>
            <a:prstGeom prst="rect">
              <a:avLst/>
            </a:prstGeom>
            <a:noFill/>
          </p:spPr>
          <p:txBody>
            <a:bodyPr wrap="none" rtlCol="0" anchor="ctr">
              <a:spAutoFit/>
            </a:bodyPr>
            <a:lstStyle/>
            <a:p>
              <a:pPr algn="ctr"/>
              <a:r>
                <a:rPr lang="en-US" sz="500" dirty="0">
                  <a:solidFill>
                    <a:srgbClr val="FFFFFF"/>
                  </a:solidFill>
                  <a:latin typeface="Arial" panose="020B0604020202020204" pitchFamily="34" charset="0"/>
                  <a:cs typeface="Arial" panose="020B0604020202020204" pitchFamily="34" charset="0"/>
                </a:rPr>
                <a:t>VM</a:t>
              </a:r>
            </a:p>
          </p:txBody>
        </p:sp>
      </p:grpSp>
      <p:sp>
        <p:nvSpPr>
          <p:cNvPr id="396" name="TextBox 395"/>
          <p:cNvSpPr txBox="1"/>
          <p:nvPr/>
        </p:nvSpPr>
        <p:spPr>
          <a:xfrm>
            <a:off x="5340535" y="880378"/>
            <a:ext cx="543739"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normal </a:t>
            </a:r>
          </a:p>
        </p:txBody>
      </p:sp>
      <p:sp>
        <p:nvSpPr>
          <p:cNvPr id="397" name="TextBox 396"/>
          <p:cNvSpPr txBox="1"/>
          <p:nvPr/>
        </p:nvSpPr>
        <p:spPr>
          <a:xfrm>
            <a:off x="6362361" y="880378"/>
            <a:ext cx="543739"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normal </a:t>
            </a:r>
          </a:p>
        </p:txBody>
      </p:sp>
      <p:sp>
        <p:nvSpPr>
          <p:cNvPr id="398" name="TextBox 397"/>
          <p:cNvSpPr txBox="1"/>
          <p:nvPr/>
        </p:nvSpPr>
        <p:spPr>
          <a:xfrm>
            <a:off x="7693269" y="880378"/>
            <a:ext cx="643125" cy="215444"/>
          </a:xfrm>
          <a:prstGeom prst="rect">
            <a:avLst/>
          </a:prstGeom>
          <a:noFill/>
        </p:spPr>
        <p:txBody>
          <a:bodyPr wrap="none" rtlCol="0">
            <a:spAutoFit/>
          </a:bodyPr>
          <a:lstStyle/>
          <a:p>
            <a:pPr algn="ctr"/>
            <a:r>
              <a:rPr lang="en-US" sz="800" dirty="0">
                <a:solidFill>
                  <a:srgbClr val="000000"/>
                </a:solidFill>
                <a:latin typeface="Arial" panose="020B0604020202020204" pitchFamily="34" charset="0"/>
                <a:cs typeface="Arial" panose="020B0604020202020204" pitchFamily="34" charset="0"/>
              </a:rPr>
              <a:t>abnormal </a:t>
            </a:r>
          </a:p>
        </p:txBody>
      </p:sp>
      <p:cxnSp>
        <p:nvCxnSpPr>
          <p:cNvPr id="7" name="Curved Connector 6"/>
          <p:cNvCxnSpPr>
            <a:stCxn id="13" idx="2"/>
            <a:endCxn id="380" idx="1"/>
          </p:cNvCxnSpPr>
          <p:nvPr/>
        </p:nvCxnSpPr>
        <p:spPr>
          <a:xfrm rot="10800000">
            <a:off x="7548605" y="1289208"/>
            <a:ext cx="46797" cy="466397"/>
          </a:xfrm>
          <a:prstGeom prst="curvedConnector3">
            <a:avLst>
              <a:gd name="adj1" fmla="val 588493"/>
            </a:avLst>
          </a:prstGeom>
          <a:ln>
            <a:solidFill>
              <a:srgbClr val="FF0000"/>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8" name="Rectangle 137"/>
          <p:cNvSpPr/>
          <p:nvPr/>
        </p:nvSpPr>
        <p:spPr>
          <a:xfrm>
            <a:off x="5181735" y="1912883"/>
            <a:ext cx="861338" cy="27125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5289354" y="1946407"/>
            <a:ext cx="646100"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IaaS Layer</a:t>
            </a:r>
          </a:p>
        </p:txBody>
      </p:sp>
      <p:sp>
        <p:nvSpPr>
          <p:cNvPr id="140" name="Rectangle 139"/>
          <p:cNvSpPr/>
          <p:nvPr/>
        </p:nvSpPr>
        <p:spPr>
          <a:xfrm>
            <a:off x="6203561" y="1910427"/>
            <a:ext cx="861338" cy="27125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p:cNvSpPr txBox="1"/>
          <p:nvPr/>
        </p:nvSpPr>
        <p:spPr>
          <a:xfrm>
            <a:off x="6311180" y="1946407"/>
            <a:ext cx="646100"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IaaS Layer</a:t>
            </a:r>
          </a:p>
        </p:txBody>
      </p:sp>
      <p:sp>
        <p:nvSpPr>
          <p:cNvPr id="142" name="Rectangle 141"/>
          <p:cNvSpPr/>
          <p:nvPr/>
        </p:nvSpPr>
        <p:spPr>
          <a:xfrm>
            <a:off x="7584162" y="1913789"/>
            <a:ext cx="861338" cy="27125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7691781" y="1946407"/>
            <a:ext cx="646100"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IaaS Layer</a:t>
            </a:r>
          </a:p>
        </p:txBody>
      </p:sp>
      <p:sp>
        <p:nvSpPr>
          <p:cNvPr id="13" name="Lightning Bolt 12"/>
          <p:cNvSpPr/>
          <p:nvPr/>
        </p:nvSpPr>
        <p:spPr>
          <a:xfrm>
            <a:off x="7553324" y="1660596"/>
            <a:ext cx="180975" cy="21145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32687" y="946522"/>
            <a:ext cx="663893" cy="307777"/>
          </a:xfrm>
          <a:prstGeom prst="rect">
            <a:avLst/>
          </a:prstGeom>
          <a:solidFill>
            <a:schemeClr val="bg1">
              <a:alpha val="50000"/>
            </a:schemeClr>
          </a:solidFill>
        </p:spPr>
        <p:txBody>
          <a:bodyPr wrap="square">
            <a:spAutoFit/>
          </a:bodyPr>
          <a:lstStyle/>
          <a:p>
            <a:r>
              <a:rPr lang="en-US" sz="700" i="1" dirty="0">
                <a:solidFill>
                  <a:srgbClr val="FF0000"/>
                </a:solidFill>
                <a:latin typeface="Arial" panose="020B0604020202020204" pitchFamily="34" charset="0"/>
                <a:cs typeface="Arial" panose="020B0604020202020204" pitchFamily="34" charset="0"/>
              </a:rPr>
              <a:t>failure propagation</a:t>
            </a:r>
            <a:endParaRPr lang="en-US" sz="700" i="1" dirty="0">
              <a:solidFill>
                <a:srgbClr val="FF0000"/>
              </a:solidFill>
            </a:endParaRPr>
          </a:p>
        </p:txBody>
      </p:sp>
      <p:sp>
        <p:nvSpPr>
          <p:cNvPr id="272" name="Rectangle 271"/>
          <p:cNvSpPr/>
          <p:nvPr/>
        </p:nvSpPr>
        <p:spPr>
          <a:xfrm>
            <a:off x="5147996" y="3561382"/>
            <a:ext cx="3388582" cy="237993"/>
          </a:xfrm>
          <a:prstGeom prst="rect">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p:cNvSpPr txBox="1"/>
          <p:nvPr/>
        </p:nvSpPr>
        <p:spPr>
          <a:xfrm>
            <a:off x="5862729" y="3568527"/>
            <a:ext cx="1987880"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CAD / HAD</a:t>
            </a:r>
          </a:p>
        </p:txBody>
      </p:sp>
      <p:sp>
        <p:nvSpPr>
          <p:cNvPr id="10" name="Rectangle 9"/>
          <p:cNvSpPr/>
          <p:nvPr/>
        </p:nvSpPr>
        <p:spPr>
          <a:xfrm>
            <a:off x="4489123" y="1861390"/>
            <a:ext cx="517348" cy="369332"/>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Possible root</a:t>
            </a:r>
          </a:p>
          <a:p>
            <a:r>
              <a:rPr lang="en-US" sz="600" i="1" dirty="0">
                <a:latin typeface="Arial" panose="020B0604020202020204" pitchFamily="34" charset="0"/>
                <a:cs typeface="Arial" panose="020B0604020202020204" pitchFamily="34" charset="0"/>
              </a:rPr>
              <a:t>causes</a:t>
            </a:r>
            <a:endParaRPr lang="en-US" sz="600" i="1" dirty="0"/>
          </a:p>
        </p:txBody>
      </p:sp>
      <p:cxnSp>
        <p:nvCxnSpPr>
          <p:cNvPr id="12" name="Straight Arrow Connector 11"/>
          <p:cNvCxnSpPr>
            <a:endCxn id="280" idx="1"/>
          </p:cNvCxnSpPr>
          <p:nvPr/>
        </p:nvCxnSpPr>
        <p:spPr>
          <a:xfrm flipV="1">
            <a:off x="4913473" y="1767394"/>
            <a:ext cx="268262" cy="278662"/>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9" name="Straight Arrow Connector 148"/>
          <p:cNvCxnSpPr/>
          <p:nvPr/>
        </p:nvCxnSpPr>
        <p:spPr>
          <a:xfrm>
            <a:off x="4915879" y="2044204"/>
            <a:ext cx="265856" cy="4308"/>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4" name="Straight Arrow Connector 153"/>
          <p:cNvCxnSpPr>
            <a:endCxn id="282" idx="1"/>
          </p:cNvCxnSpPr>
          <p:nvPr/>
        </p:nvCxnSpPr>
        <p:spPr>
          <a:xfrm>
            <a:off x="4913473" y="2047205"/>
            <a:ext cx="268262" cy="307283"/>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4" name="Rectangle 143"/>
          <p:cNvSpPr/>
          <p:nvPr/>
        </p:nvSpPr>
        <p:spPr>
          <a:xfrm>
            <a:off x="4146377" y="2531354"/>
            <a:ext cx="932768" cy="1938992"/>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Get metrics from </a:t>
            </a:r>
          </a:p>
          <a:p>
            <a:endParaRPr lang="en-US" sz="600" i="1" dirty="0">
              <a:latin typeface="Arial" panose="020B0604020202020204" pitchFamily="34" charset="0"/>
              <a:cs typeface="Arial" panose="020B0604020202020204" pitchFamily="34" charset="0"/>
            </a:endParaRPr>
          </a:p>
          <a:p>
            <a:r>
              <a:rPr lang="en-US" sz="600" i="1" dirty="0">
                <a:latin typeface="Arial" panose="020B0604020202020204" pitchFamily="34" charset="0"/>
                <a:cs typeface="Arial" panose="020B0604020202020204" pitchFamily="34" charset="0"/>
              </a:rPr>
              <a:t>SQL: I give the IP: 192.168.5.11</a:t>
            </a:r>
          </a:p>
          <a:p>
            <a:endParaRPr lang="en-US" sz="600" i="1" dirty="0">
              <a:latin typeface="Arial" panose="020B0604020202020204" pitchFamily="34" charset="0"/>
              <a:cs typeface="Arial" panose="020B0604020202020204" pitchFamily="34" charset="0"/>
            </a:endParaRPr>
          </a:p>
          <a:p>
            <a:r>
              <a:rPr lang="en-US" sz="600" i="1" dirty="0">
                <a:latin typeface="Arial" panose="020B0604020202020204" pitchFamily="34" charset="0"/>
                <a:cs typeface="Arial" panose="020B0604020202020204" pitchFamily="34" charset="0"/>
              </a:rPr>
              <a:t>1. All VMs running in the IP hypervisors (MEM, CPU, IO) </a:t>
            </a:r>
            <a:r>
              <a:rPr lang="en-US" sz="600" i="1" dirty="0">
                <a:solidFill>
                  <a:srgbClr val="FF0000"/>
                </a:solidFill>
                <a:latin typeface="Arial" panose="020B0604020202020204" pitchFamily="34" charset="0"/>
                <a:cs typeface="Arial" panose="020B0604020202020204" pitchFamily="34" charset="0"/>
              </a:rPr>
              <a:t>OK</a:t>
            </a:r>
          </a:p>
          <a:p>
            <a:endParaRPr lang="en-US" sz="600" i="1" dirty="0">
              <a:latin typeface="Arial" panose="020B0604020202020204" pitchFamily="34" charset="0"/>
              <a:cs typeface="Arial" panose="020B0604020202020204" pitchFamily="34" charset="0"/>
            </a:endParaRPr>
          </a:p>
          <a:p>
            <a:r>
              <a:rPr lang="en-US" sz="600" i="1" dirty="0">
                <a:latin typeface="Arial" panose="020B0604020202020204" pitchFamily="34" charset="0"/>
                <a:cs typeface="Arial" panose="020B0604020202020204" pitchFamily="34" charset="0"/>
              </a:rPr>
              <a:t>2. IaaS layer processes (CPU user, system, i/o)</a:t>
            </a:r>
          </a:p>
          <a:p>
            <a:endParaRPr lang="en-US" sz="600" i="1" dirty="0">
              <a:latin typeface="Arial" panose="020B0604020202020204" pitchFamily="34" charset="0"/>
              <a:cs typeface="Arial" panose="020B0604020202020204" pitchFamily="34" charset="0"/>
            </a:endParaRPr>
          </a:p>
          <a:p>
            <a:r>
              <a:rPr lang="en-US" sz="600" i="1" dirty="0">
                <a:latin typeface="Arial" panose="020B0604020202020204" pitchFamily="34" charset="0"/>
                <a:cs typeface="Arial" panose="020B0604020202020204" pitchFamily="34" charset="0"/>
              </a:rPr>
              <a:t>3. Host IP: MEM, CPU, IO</a:t>
            </a:r>
          </a:p>
          <a:p>
            <a:endParaRPr lang="en-US" sz="600" i="1" dirty="0">
              <a:latin typeface="Arial" panose="020B0604020202020204" pitchFamily="34" charset="0"/>
              <a:cs typeface="Arial" panose="020B0604020202020204" pitchFamily="34" charset="0"/>
            </a:endParaRPr>
          </a:p>
          <a:p>
            <a:r>
              <a:rPr lang="en-US" sz="600" i="1" dirty="0">
                <a:latin typeface="Arial" panose="020B0604020202020204" pitchFamily="34" charset="0"/>
                <a:cs typeface="Arial" panose="020B0604020202020204" pitchFamily="34" charset="0"/>
              </a:rPr>
              <a:t>I don’t know the SQL query, the </a:t>
            </a:r>
            <a:r>
              <a:rPr lang="en-US" sz="600" i="1" dirty="0" err="1">
                <a:latin typeface="Arial" panose="020B0604020202020204" pitchFamily="34" charset="0"/>
                <a:cs typeface="Arial" panose="020B0604020202020204" pitchFamily="34" charset="0"/>
              </a:rPr>
              <a:t>db</a:t>
            </a:r>
            <a:r>
              <a:rPr lang="en-US" sz="600" i="1" dirty="0">
                <a:latin typeface="Arial" panose="020B0604020202020204" pitchFamily="34" charset="0"/>
                <a:cs typeface="Arial" panose="020B0604020202020204" pitchFamily="34" charset="0"/>
              </a:rPr>
              <a:t>, the fields.</a:t>
            </a:r>
          </a:p>
          <a:p>
            <a:endParaRPr lang="en-US" sz="600" i="1" dirty="0"/>
          </a:p>
        </p:txBody>
      </p:sp>
      <p:cxnSp>
        <p:nvCxnSpPr>
          <p:cNvPr id="145" name="Straight Arrow Connector 144"/>
          <p:cNvCxnSpPr>
            <a:endCxn id="305" idx="1"/>
          </p:cNvCxnSpPr>
          <p:nvPr/>
        </p:nvCxnSpPr>
        <p:spPr>
          <a:xfrm flipV="1">
            <a:off x="4383138" y="1404545"/>
            <a:ext cx="763039" cy="1032439"/>
          </a:xfrm>
          <a:prstGeom prst="straightConnector1">
            <a:avLst/>
          </a:prstGeom>
          <a:ln>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flipV="1">
            <a:off x="4546197" y="2181685"/>
            <a:ext cx="547574" cy="336937"/>
          </a:xfrm>
          <a:prstGeom prst="straightConnector1">
            <a:avLst/>
          </a:prstGeom>
          <a:ln>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8" name="Straight Arrow Connector 147"/>
          <p:cNvCxnSpPr/>
          <p:nvPr/>
        </p:nvCxnSpPr>
        <p:spPr>
          <a:xfrm flipV="1">
            <a:off x="4543791" y="2436984"/>
            <a:ext cx="613732" cy="84639"/>
          </a:xfrm>
          <a:prstGeom prst="straightConnector1">
            <a:avLst/>
          </a:prstGeom>
          <a:ln>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07044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Conclusions</a:t>
            </a:r>
            <a:br>
              <a:rPr lang="en-US" sz="1400" dirty="0">
                <a:latin typeface="Arial" charset="0"/>
                <a:ea typeface="Arial" charset="0"/>
                <a:cs typeface="Arial" charset="0"/>
              </a:rPr>
            </a:br>
            <a:r>
              <a:rPr lang="en-US" sz="1400" b="0" dirty="0">
                <a:latin typeface="Arial" charset="0"/>
                <a:ea typeface="Arial" charset="0"/>
                <a:cs typeface="Arial" charset="0"/>
              </a:rPr>
              <a:t>Challenges</a:t>
            </a:r>
            <a:endParaRPr lang="en-US" sz="1400" b="0" dirty="0"/>
          </a:p>
        </p:txBody>
      </p:sp>
      <p:sp>
        <p:nvSpPr>
          <p:cNvPr id="4" name="Rectangle 3"/>
          <p:cNvSpPr/>
          <p:nvPr/>
        </p:nvSpPr>
        <p:spPr>
          <a:xfrm>
            <a:off x="400019" y="712861"/>
            <a:ext cx="5216693" cy="707886"/>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Improvements </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How to handle seasonality at low cost?</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How to handle noise?</a:t>
            </a: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Update Dashboard to handle between 1 and 9 hypervisors with 8-20 VMs </a:t>
            </a:r>
          </a:p>
        </p:txBody>
      </p:sp>
    </p:spTree>
    <p:extLst>
      <p:ext uri="{BB962C8B-B14F-4D97-AF65-F5344CB8AC3E}">
        <p14:creationId xmlns:p14="http://schemas.microsoft.com/office/powerpoint/2010/main" val="12863354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Related Work</a:t>
            </a:r>
            <a:endParaRPr lang="en-US" sz="1400" b="0" dirty="0"/>
          </a:p>
        </p:txBody>
      </p:sp>
      <p:sp>
        <p:nvSpPr>
          <p:cNvPr id="5" name="Content Placeholder 1">
            <a:extLst>
              <a:ext uri="{FF2B5EF4-FFF2-40B4-BE49-F238E27FC236}">
                <a16:creationId xmlns:a16="http://schemas.microsoft.com/office/drawing/2014/main" id="{A464F86A-4D8A-4F27-9EBA-CF241D7CE524}"/>
              </a:ext>
            </a:extLst>
          </p:cNvPr>
          <p:cNvSpPr>
            <a:spLocks noGrp="1"/>
          </p:cNvSpPr>
          <p:nvPr>
            <p:ph idx="4294967295"/>
          </p:nvPr>
        </p:nvSpPr>
        <p:spPr>
          <a:xfrm>
            <a:off x="395286" y="715963"/>
            <a:ext cx="7848601" cy="3856037"/>
          </a:xfrm>
          <a:prstGeom prst="rect">
            <a:avLst/>
          </a:prstGeom>
        </p:spPr>
        <p:txBody>
          <a:bodyPr/>
          <a:lstStyle/>
          <a:p>
            <a:pPr marL="0" indent="0">
              <a:buNone/>
            </a:pPr>
            <a:r>
              <a:rPr lang="en-US" sz="1100" b="0"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https://cran.r-project.org/web/packages/ecp/vignettes/ecp.pdf</a:t>
            </a:r>
            <a:endParaRPr lang="en-US" sz="1100" b="0" dirty="0">
              <a:solidFill>
                <a:schemeClr val="tx1"/>
              </a:solidFill>
              <a:latin typeface="Arial" panose="020B0604020202020204" pitchFamily="34" charset="0"/>
              <a:cs typeface="Arial" panose="020B0604020202020204" pitchFamily="34" charset="0"/>
            </a:endParaRPr>
          </a:p>
          <a:p>
            <a:pPr marL="0" indent="0">
              <a:buNone/>
            </a:pPr>
            <a:r>
              <a:rPr lang="en-US" sz="1100" b="0" dirty="0">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https://bhooi.github.io/papers/bnb_sdm19.pdf</a:t>
            </a:r>
            <a:endParaRPr lang="en-US" sz="1100" b="0" dirty="0">
              <a:solidFill>
                <a:schemeClr val="tx1"/>
              </a:solidFill>
              <a:latin typeface="Arial" panose="020B0604020202020204" pitchFamily="34" charset="0"/>
              <a:cs typeface="Arial" panose="020B0604020202020204" pitchFamily="34" charset="0"/>
            </a:endParaRPr>
          </a:p>
          <a:p>
            <a:pPr marL="0" indent="0">
              <a:buNone/>
            </a:pPr>
            <a:r>
              <a:rPr lang="en-US" sz="1100" b="0" dirty="0">
                <a:solidFill>
                  <a:schemeClr val="tx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https://scikit-learn.org/stable/modules/generated/sklearn.ensemble.IsolationForest.html</a:t>
            </a:r>
            <a:endParaRPr lang="en-US" sz="11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7099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41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overview</a:t>
            </a:r>
          </a:p>
        </p:txBody>
      </p:sp>
      <p:sp>
        <p:nvSpPr>
          <p:cNvPr id="3" name="Rectangle 2"/>
          <p:cNvSpPr/>
          <p:nvPr/>
        </p:nvSpPr>
        <p:spPr>
          <a:xfrm>
            <a:off x="395287" y="1456209"/>
            <a:ext cx="1936006" cy="1301065"/>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80223" y="998461"/>
            <a:ext cx="529722" cy="32792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VM</a:t>
            </a:r>
            <a:r>
              <a:rPr lang="en-US" sz="900" b="1" baseline="-25000" dirty="0">
                <a:latin typeface="Arial" panose="020B0604020202020204" pitchFamily="34" charset="0"/>
                <a:cs typeface="Arial" panose="020B0604020202020204" pitchFamily="34" charset="0"/>
              </a:rPr>
              <a:t>1</a:t>
            </a:r>
          </a:p>
        </p:txBody>
      </p:sp>
      <p:sp>
        <p:nvSpPr>
          <p:cNvPr id="6" name="Rectangle 5"/>
          <p:cNvSpPr/>
          <p:nvPr/>
        </p:nvSpPr>
        <p:spPr>
          <a:xfrm>
            <a:off x="1519371" y="998461"/>
            <a:ext cx="529722" cy="327922"/>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VM</a:t>
            </a:r>
            <a:r>
              <a:rPr lang="en-US" sz="900" b="1" baseline="-25000" dirty="0">
                <a:latin typeface="Arial" panose="020B0604020202020204" pitchFamily="34" charset="0"/>
                <a:cs typeface="Arial" panose="020B0604020202020204" pitchFamily="34" charset="0"/>
              </a:rPr>
              <a:t>N</a:t>
            </a:r>
          </a:p>
        </p:txBody>
      </p:sp>
      <p:sp>
        <p:nvSpPr>
          <p:cNvPr id="10" name="TextBox 9"/>
          <p:cNvSpPr txBox="1"/>
          <p:nvPr/>
        </p:nvSpPr>
        <p:spPr>
          <a:xfrm>
            <a:off x="395286" y="2524406"/>
            <a:ext cx="1388945"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virtualization platform</a:t>
            </a:r>
          </a:p>
        </p:txBody>
      </p:sp>
      <p:cxnSp>
        <p:nvCxnSpPr>
          <p:cNvPr id="15" name="Straight Arrow Connector 14"/>
          <p:cNvCxnSpPr>
            <a:stCxn id="7" idx="3"/>
          </p:cNvCxnSpPr>
          <p:nvPr/>
        </p:nvCxnSpPr>
        <p:spPr>
          <a:xfrm>
            <a:off x="2236700" y="1662738"/>
            <a:ext cx="1128811" cy="0"/>
          </a:xfrm>
          <a:prstGeom prst="straightConnector1">
            <a:avLst/>
          </a:prstGeom>
          <a:ln w="12700">
            <a:solidFill>
              <a:schemeClr val="bg1">
                <a:lumMod val="6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2236699" y="1986983"/>
            <a:ext cx="1128811" cy="0"/>
          </a:xfrm>
          <a:prstGeom prst="straightConnector1">
            <a:avLst/>
          </a:prstGeom>
          <a:ln w="12700">
            <a:solidFill>
              <a:schemeClr val="bg1">
                <a:lumMod val="6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236698" y="2311228"/>
            <a:ext cx="1128811" cy="0"/>
          </a:xfrm>
          <a:prstGeom prst="straightConnector1">
            <a:avLst/>
          </a:prstGeom>
          <a:ln w="12700">
            <a:solidFill>
              <a:schemeClr val="bg1">
                <a:lumMod val="6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236697" y="2630121"/>
            <a:ext cx="1128811" cy="0"/>
          </a:xfrm>
          <a:prstGeom prst="straightConnector1">
            <a:avLst/>
          </a:prstGeom>
          <a:ln w="12700">
            <a:solidFill>
              <a:schemeClr val="bg1">
                <a:lumMod val="6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236697" y="1156358"/>
            <a:ext cx="1128811" cy="0"/>
          </a:xfrm>
          <a:prstGeom prst="straightConnector1">
            <a:avLst/>
          </a:prstGeom>
          <a:ln w="12700">
            <a:solidFill>
              <a:schemeClr val="bg1">
                <a:lumMod val="65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22" name="Multiply 21"/>
          <p:cNvSpPr/>
          <p:nvPr/>
        </p:nvSpPr>
        <p:spPr>
          <a:xfrm>
            <a:off x="2660799" y="1013906"/>
            <a:ext cx="283779" cy="28490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p:cNvSpPr/>
          <p:nvPr/>
        </p:nvSpPr>
        <p:spPr>
          <a:xfrm>
            <a:off x="3491636" y="1456209"/>
            <a:ext cx="170268" cy="136597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p:cNvSpPr txBox="1"/>
          <p:nvPr/>
        </p:nvSpPr>
        <p:spPr>
          <a:xfrm>
            <a:off x="4172701" y="1414547"/>
            <a:ext cx="3350730" cy="1323439"/>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Platform monitoring</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BM host metrics: </a:t>
            </a:r>
          </a:p>
          <a:p>
            <a:pPr marL="514350" lvl="1"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CPU, network IO, disk IO</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per-VM metrics:</a:t>
            </a:r>
          </a:p>
          <a:p>
            <a:pPr marL="514350" lvl="1"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total CPU utilization</a:t>
            </a:r>
          </a:p>
          <a:p>
            <a:pPr marL="514350" lvl="1"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total memory allocation (virtual memory assigned to VM)</a:t>
            </a:r>
          </a:p>
          <a:p>
            <a:pPr marL="514350" lvl="1"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network IO (packet transmitted and received, error count) per network card</a:t>
            </a:r>
          </a:p>
          <a:p>
            <a:pPr marL="514350" lvl="1"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storage IO (bytes read and written, timings) per volume attached to VM</a:t>
            </a:r>
          </a:p>
        </p:txBody>
      </p:sp>
      <p:sp>
        <p:nvSpPr>
          <p:cNvPr id="25" name="TextBox 24"/>
          <p:cNvSpPr txBox="1"/>
          <p:nvPr/>
        </p:nvSpPr>
        <p:spPr>
          <a:xfrm>
            <a:off x="4166396" y="907862"/>
            <a:ext cx="2730500" cy="461665"/>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VM monitoring is not available</a:t>
            </a:r>
            <a:endParaRPr lang="en-US" sz="800" dirty="0">
              <a:latin typeface="Arial" panose="020B0604020202020204" pitchFamily="34" charset="0"/>
              <a:cs typeface="Arial" panose="020B0604020202020204" pitchFamily="34" charset="0"/>
            </a:endParaRP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VMs belong to customers and do not have monitoring agents inside</a:t>
            </a:r>
          </a:p>
        </p:txBody>
      </p:sp>
      <p:sp>
        <p:nvSpPr>
          <p:cNvPr id="26" name="TextBox 25"/>
          <p:cNvSpPr txBox="1"/>
          <p:nvPr/>
        </p:nvSpPr>
        <p:spPr>
          <a:xfrm>
            <a:off x="395288" y="646614"/>
            <a:ext cx="2730500"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Compute service</a:t>
            </a:r>
          </a:p>
        </p:txBody>
      </p:sp>
      <p:sp>
        <p:nvSpPr>
          <p:cNvPr id="27" name="TextBox 26"/>
          <p:cNvSpPr txBox="1"/>
          <p:nvPr/>
        </p:nvSpPr>
        <p:spPr>
          <a:xfrm>
            <a:off x="4166396" y="646614"/>
            <a:ext cx="2730500"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Monitoring</a:t>
            </a:r>
          </a:p>
        </p:txBody>
      </p:sp>
      <p:grpSp>
        <p:nvGrpSpPr>
          <p:cNvPr id="31" name="Group 30"/>
          <p:cNvGrpSpPr/>
          <p:nvPr/>
        </p:nvGrpSpPr>
        <p:grpSpPr>
          <a:xfrm>
            <a:off x="1259670" y="1156358"/>
            <a:ext cx="212212" cy="36000"/>
            <a:chOff x="3786639" y="3625592"/>
            <a:chExt cx="212212" cy="36000"/>
          </a:xfrm>
        </p:grpSpPr>
        <p:sp>
          <p:nvSpPr>
            <p:cNvPr id="28" name="Oval 27"/>
            <p:cNvSpPr/>
            <p:nvPr/>
          </p:nvSpPr>
          <p:spPr>
            <a:xfrm>
              <a:off x="3786639" y="3625592"/>
              <a:ext cx="36000" cy="3600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874745" y="3625592"/>
              <a:ext cx="36000" cy="3600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62851" y="3625592"/>
              <a:ext cx="36000" cy="3600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Connector 32"/>
          <p:cNvCxnSpPr>
            <a:stCxn id="5" idx="2"/>
          </p:cNvCxnSpPr>
          <p:nvPr/>
        </p:nvCxnSpPr>
        <p:spPr>
          <a:xfrm>
            <a:off x="945084" y="1326383"/>
            <a:ext cx="0" cy="970129"/>
          </a:xfrm>
          <a:prstGeom prst="line">
            <a:avLst/>
          </a:prstGeom>
          <a:ln w="57150" cap="rnd">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stCxn id="6" idx="2"/>
          </p:cNvCxnSpPr>
          <p:nvPr/>
        </p:nvCxnSpPr>
        <p:spPr>
          <a:xfrm>
            <a:off x="1784232" y="1326383"/>
            <a:ext cx="5564" cy="970129"/>
          </a:xfrm>
          <a:prstGeom prst="line">
            <a:avLst/>
          </a:prstGeom>
          <a:ln w="57150" cap="rnd">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83576" y="1552380"/>
            <a:ext cx="1753124" cy="220716"/>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Hypervisor</a:t>
            </a:r>
          </a:p>
        </p:txBody>
      </p:sp>
      <p:sp>
        <p:nvSpPr>
          <p:cNvPr id="8" name="Rectangle 7"/>
          <p:cNvSpPr/>
          <p:nvPr/>
        </p:nvSpPr>
        <p:spPr>
          <a:xfrm>
            <a:off x="483575" y="1869267"/>
            <a:ext cx="1753124" cy="220716"/>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Tenant networking</a:t>
            </a:r>
          </a:p>
        </p:txBody>
      </p:sp>
      <p:sp>
        <p:nvSpPr>
          <p:cNvPr id="9" name="Rectangle 8"/>
          <p:cNvSpPr/>
          <p:nvPr/>
        </p:nvSpPr>
        <p:spPr>
          <a:xfrm>
            <a:off x="483575" y="2186154"/>
            <a:ext cx="1753124" cy="220716"/>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Storage</a:t>
            </a:r>
          </a:p>
        </p:txBody>
      </p:sp>
      <p:sp>
        <p:nvSpPr>
          <p:cNvPr id="37" name="TextBox 36"/>
          <p:cNvSpPr txBox="1"/>
          <p:nvPr/>
        </p:nvSpPr>
        <p:spPr>
          <a:xfrm>
            <a:off x="4166396" y="3199904"/>
            <a:ext cx="4582318" cy="1215717"/>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Proposed solution</a:t>
            </a:r>
          </a:p>
          <a:p>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By knowing the model of VMs’ behavior, check if it persists over the time. Simultaneous change for all VMs may indicate problems in the virtualization platform.</a:t>
            </a:r>
          </a:p>
          <a:p>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Challenges</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Type of VM workload is not known, it may even change during VM lifetime</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Many VMs could be in almost idle state</a:t>
            </a:r>
          </a:p>
          <a:p>
            <a:pPr marL="171450" indent="-171450">
              <a:buClr>
                <a:srgbClr val="C00000"/>
              </a:buClr>
              <a:buFont typeface="Arial" panose="020B0604020202020204" pitchFamily="34" charset="0"/>
              <a:buChar char="•"/>
            </a:pPr>
            <a:r>
              <a:rPr lang="en-US" sz="800" dirty="0">
                <a:latin typeface="Arial" panose="020B0604020202020204" pitchFamily="34" charset="0"/>
                <a:cs typeface="Arial" panose="020B0604020202020204" pitchFamily="34" charset="0"/>
              </a:rPr>
              <a:t>VMs change over the time (some come, some go)</a:t>
            </a:r>
          </a:p>
        </p:txBody>
      </p:sp>
      <p:cxnSp>
        <p:nvCxnSpPr>
          <p:cNvPr id="40" name="Straight Connector 39"/>
          <p:cNvCxnSpPr/>
          <p:nvPr/>
        </p:nvCxnSpPr>
        <p:spPr>
          <a:xfrm>
            <a:off x="395286" y="3079036"/>
            <a:ext cx="8353427" cy="0"/>
          </a:xfrm>
          <a:prstGeom prst="line">
            <a:avLst/>
          </a:prstGeom>
          <a:ln w="12700">
            <a:solidFill>
              <a:srgbClr val="C00000"/>
            </a:solidFill>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395287" y="3199904"/>
            <a:ext cx="3401050" cy="146193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Problem statement</a:t>
            </a:r>
          </a:p>
          <a:p>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Failures of virtualization platform affect VMs but could not be observed directly.</a:t>
            </a:r>
          </a:p>
          <a:p>
            <a:endParaRPr lang="en-US" sz="800" dirty="0">
              <a:latin typeface="Arial" panose="020B0604020202020204" pitchFamily="34" charset="0"/>
              <a:cs typeface="Arial" panose="020B0604020202020204" pitchFamily="34" charset="0"/>
            </a:endParaRPr>
          </a:p>
          <a:p>
            <a:r>
              <a:rPr lang="en-US" sz="800" i="1" dirty="0">
                <a:latin typeface="Arial" panose="020B0604020202020204" pitchFamily="34" charset="0"/>
                <a:cs typeface="Arial" panose="020B0604020202020204" pitchFamily="34" charset="0"/>
              </a:rPr>
              <a:t>Example 1</a:t>
            </a:r>
            <a:r>
              <a:rPr lang="en-US" sz="800" dirty="0">
                <a:latin typeface="Arial" panose="020B0604020202020204" pitchFamily="34" charset="0"/>
                <a:cs typeface="Arial" panose="020B0604020202020204" pitchFamily="34" charset="0"/>
              </a:rPr>
              <a:t>: network storage throughput is affected by failure, causing latency in all disk operations in all VMs</a:t>
            </a:r>
          </a:p>
          <a:p>
            <a:r>
              <a:rPr lang="en-US" sz="800" dirty="0">
                <a:latin typeface="Arial" panose="020B0604020202020204" pitchFamily="34" charset="0"/>
                <a:cs typeface="Arial" panose="020B0604020202020204" pitchFamily="34" charset="0"/>
              </a:rPr>
              <a:t>  </a:t>
            </a:r>
          </a:p>
          <a:p>
            <a:r>
              <a:rPr lang="en-US" sz="800" i="1" dirty="0">
                <a:latin typeface="Arial" panose="020B0604020202020204" pitchFamily="34" charset="0"/>
                <a:cs typeface="Arial" panose="020B0604020202020204" pitchFamily="34" charset="0"/>
              </a:rPr>
              <a:t>Example 2</a:t>
            </a:r>
            <a:r>
              <a:rPr lang="en-US" sz="800" dirty="0">
                <a:latin typeface="Arial" panose="020B0604020202020204" pitchFamily="34" charset="0"/>
                <a:cs typeface="Arial" panose="020B0604020202020204" pitchFamily="34" charset="0"/>
              </a:rPr>
              <a:t>: tenant networking is affected by packet loss in underlying vxlan tunnel, it cannot be measured directly on tunnel level, but affects TCP traffic between VMs.</a:t>
            </a:r>
          </a:p>
        </p:txBody>
      </p:sp>
      <p:sp>
        <p:nvSpPr>
          <p:cNvPr id="32" name="TextBox 31"/>
          <p:cNvSpPr txBox="1"/>
          <p:nvPr/>
        </p:nvSpPr>
        <p:spPr>
          <a:xfrm rot="16200000">
            <a:off x="3465218" y="1969782"/>
            <a:ext cx="593427" cy="200055"/>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metrics</a:t>
            </a:r>
          </a:p>
        </p:txBody>
      </p:sp>
    </p:spTree>
    <p:extLst>
      <p:ext uri="{BB962C8B-B14F-4D97-AF65-F5344CB8AC3E}">
        <p14:creationId xmlns:p14="http://schemas.microsoft.com/office/powerpoint/2010/main" val="24620371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94"/>
          <p:cNvCxnSpPr>
            <a:endCxn id="177" idx="3"/>
          </p:cNvCxnSpPr>
          <p:nvPr/>
        </p:nvCxnSpPr>
        <p:spPr>
          <a:xfrm rot="5400000">
            <a:off x="6771944" y="2430128"/>
            <a:ext cx="2059584" cy="616896"/>
          </a:xfrm>
          <a:prstGeom prst="bentConnector2">
            <a:avLst/>
          </a:prstGeom>
          <a:ln w="101600" cap="rnd">
            <a:solidFill>
              <a:srgbClr val="C00000">
                <a:alpha val="3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p:txBody>
          <a:bodyPr/>
          <a:lstStyle/>
          <a:p>
            <a:r>
              <a:rPr lang="en-US" sz="1400" dirty="0">
                <a:latin typeface="Arial" charset="0"/>
                <a:ea typeface="Arial" charset="0"/>
                <a:cs typeface="Arial" charset="0"/>
              </a:rPr>
              <a:t>Hypervisor Health</a:t>
            </a:r>
            <a:br>
              <a:rPr lang="en-US" sz="1400" dirty="0">
                <a:latin typeface="Arial" charset="0"/>
                <a:ea typeface="Arial" charset="0"/>
                <a:cs typeface="Arial" charset="0"/>
              </a:rPr>
            </a:br>
            <a:r>
              <a:rPr lang="en-US" sz="1400" b="0" dirty="0">
                <a:latin typeface="Arial" charset="0"/>
                <a:ea typeface="Arial" charset="0"/>
                <a:cs typeface="Arial" charset="0"/>
              </a:rPr>
              <a:t>Behavior Evaluation</a:t>
            </a:r>
            <a:endParaRPr lang="en-US" sz="1400" dirty="0"/>
          </a:p>
        </p:txBody>
      </p:sp>
      <p:sp>
        <p:nvSpPr>
          <p:cNvPr id="6" name="TextBox 5"/>
          <p:cNvSpPr txBox="1"/>
          <p:nvPr/>
        </p:nvSpPr>
        <p:spPr>
          <a:xfrm>
            <a:off x="4303381" y="4652012"/>
            <a:ext cx="2337722" cy="307777"/>
          </a:xfrm>
          <a:prstGeom prst="rect">
            <a:avLst/>
          </a:prstGeom>
          <a:noFill/>
        </p:spPr>
        <p:txBody>
          <a:bodyPr wrap="square" rtlCol="0">
            <a:spAutoFit/>
          </a:bodyPr>
          <a:lstStyle/>
          <a:p>
            <a:r>
              <a:rPr lang="en-US" sz="700" i="1" dirty="0">
                <a:latin typeface="Arial" panose="020B0604020202020204" pitchFamily="34" charset="0"/>
                <a:cs typeface="Arial" panose="020B0604020202020204" pitchFamily="34" charset="0"/>
              </a:rPr>
              <a:t>Load generated on hypervisor affected the</a:t>
            </a:r>
          </a:p>
          <a:p>
            <a:r>
              <a:rPr lang="en-US" sz="700" i="1" dirty="0">
                <a:latin typeface="Arial" panose="020B0604020202020204" pitchFamily="34" charset="0"/>
                <a:cs typeface="Arial" panose="020B0604020202020204" pitchFamily="34" charset="0"/>
              </a:rPr>
              <a:t>VMs CPU utilization</a:t>
            </a:r>
          </a:p>
        </p:txBody>
      </p:sp>
      <p:cxnSp>
        <p:nvCxnSpPr>
          <p:cNvPr id="174" name="Curved Connector 173"/>
          <p:cNvCxnSpPr/>
          <p:nvPr/>
        </p:nvCxnSpPr>
        <p:spPr>
          <a:xfrm>
            <a:off x="3912407" y="5281224"/>
            <a:ext cx="286467" cy="242588"/>
          </a:xfrm>
          <a:prstGeom prst="curvedConnector2">
            <a:avLst/>
          </a:prstGeom>
          <a:ln>
            <a:solidFill>
              <a:srgbClr val="FF0000"/>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5" name="Rectangle 174"/>
          <p:cNvSpPr/>
          <p:nvPr/>
        </p:nvSpPr>
        <p:spPr>
          <a:xfrm>
            <a:off x="6380899" y="5212662"/>
            <a:ext cx="80949" cy="163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00874" y="792187"/>
            <a:ext cx="2996376" cy="3477875"/>
          </a:xfrm>
          <a:prstGeom prst="rect">
            <a:avLst/>
          </a:prstGeom>
        </p:spPr>
        <p:txBody>
          <a:bodyPr wrap="square">
            <a:spAutoFit/>
          </a:bodyPr>
          <a:lstStyle/>
          <a:p>
            <a:r>
              <a:rPr lang="en-US" sz="1000" dirty="0">
                <a:solidFill>
                  <a:prstClr val="black"/>
                </a:solidFill>
                <a:latin typeface="Arial"/>
              </a:rPr>
              <a:t>Our experiments indicate that the best way to detect the failure of hypervisors is to monitor the </a:t>
            </a:r>
            <a:r>
              <a:rPr lang="en-US" sz="1000" b="1" dirty="0">
                <a:solidFill>
                  <a:srgbClr val="C00000"/>
                </a:solidFill>
                <a:latin typeface="Arial"/>
              </a:rPr>
              <a:t>CPU usage</a:t>
            </a:r>
            <a:r>
              <a:rPr lang="en-US" sz="1000" dirty="0">
                <a:solidFill>
                  <a:prstClr val="black"/>
                </a:solidFill>
                <a:latin typeface="Arial"/>
              </a:rPr>
              <a:t> of VMs</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Observation</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We analyzed the effect of overloading the host running the hypervisor </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4 metrics were monitored: CPU, MEM, Disk Rate and IO</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CPU metric is the most affected and visualized parameters in the VMs</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CPU in the Virtual machines decreases if there is certain workload going on them</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CPU in the virtual machines increases if there is no workload going on them</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All or most of the virtual machines are affected when a load is introduced on hypervisor</a:t>
            </a:r>
          </a:p>
          <a:p>
            <a:pPr marL="179388" indent="-179388">
              <a:buFont typeface="Wingdings" panose="05000000000000000000" pitchFamily="2" charset="2"/>
              <a:buChar char="§"/>
            </a:pPr>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Further research</a:t>
            </a:r>
          </a:p>
          <a:p>
            <a:pPr marL="179388" indent="-179388">
              <a:buFont typeface="Wingdings" panose="05000000000000000000" pitchFamily="2" charset="2"/>
              <a:buChar char="§"/>
            </a:pPr>
            <a:r>
              <a:rPr lang="en-US" sz="1000" dirty="0">
                <a:latin typeface="Arial" panose="020B0604020202020204" pitchFamily="34" charset="0"/>
                <a:cs typeface="Arial" panose="020B0604020202020204" pitchFamily="34" charset="0"/>
              </a:rPr>
              <a:t>How generic and representative is the fault (i.e., hypervisor load)? </a:t>
            </a:r>
          </a:p>
          <a:p>
            <a:pPr marL="179388" indent="-179388">
              <a:buFont typeface="Wingdings" panose="05000000000000000000" pitchFamily="2" charset="2"/>
              <a:buChar char="§"/>
            </a:pPr>
            <a:endParaRPr lang="en-US" sz="1000" dirty="0">
              <a:latin typeface="Arial" panose="020B0604020202020204" pitchFamily="34" charset="0"/>
              <a:cs typeface="Arial" panose="020B0604020202020204" pitchFamily="34" charset="0"/>
            </a:endParaRPr>
          </a:p>
        </p:txBody>
      </p:sp>
      <p:grpSp>
        <p:nvGrpSpPr>
          <p:cNvPr id="24" name="Group 23"/>
          <p:cNvGrpSpPr/>
          <p:nvPr/>
        </p:nvGrpSpPr>
        <p:grpSpPr>
          <a:xfrm>
            <a:off x="3860799" y="2879010"/>
            <a:ext cx="3632489" cy="1778715"/>
            <a:chOff x="3467100" y="984165"/>
            <a:chExt cx="5256839" cy="2574107"/>
          </a:xfrm>
        </p:grpSpPr>
        <p:pic>
          <p:nvPicPr>
            <p:cNvPr id="177" name="Picture 176">
              <a:extLst>
                <a:ext uri="{FF2B5EF4-FFF2-40B4-BE49-F238E27FC236}">
                  <a16:creationId xmlns:a16="http://schemas.microsoft.com/office/drawing/2014/main" id="{14797BF8-BD12-944C-8FC6-CAB3D90C0CA2}"/>
                </a:ext>
              </a:extLst>
            </p:cNvPr>
            <p:cNvPicPr>
              <a:picLocks noChangeAspect="1"/>
            </p:cNvPicPr>
            <p:nvPr/>
          </p:nvPicPr>
          <p:blipFill>
            <a:blip r:embed="rId2"/>
            <a:stretch>
              <a:fillRect/>
            </a:stretch>
          </p:blipFill>
          <p:spPr>
            <a:xfrm>
              <a:off x="3467100" y="984165"/>
              <a:ext cx="5256839" cy="2574107"/>
            </a:xfrm>
            <a:prstGeom prst="rect">
              <a:avLst/>
            </a:prstGeom>
          </p:spPr>
        </p:pic>
        <p:sp>
          <p:nvSpPr>
            <p:cNvPr id="180" name="TextBox 179"/>
            <p:cNvSpPr txBox="1"/>
            <p:nvPr/>
          </p:nvSpPr>
          <p:spPr>
            <a:xfrm>
              <a:off x="6209166" y="2445385"/>
              <a:ext cx="540533" cy="215444"/>
            </a:xfrm>
            <a:prstGeom prst="rect">
              <a:avLst/>
            </a:prstGeom>
            <a:noFill/>
          </p:spPr>
          <p:txBody>
            <a:bodyPr wrap="none" rtlCol="0">
              <a:spAutoFit/>
            </a:bodyPr>
            <a:lstStyle/>
            <a:p>
              <a:r>
                <a:rPr lang="en-US" sz="800" b="1" dirty="0">
                  <a:solidFill>
                    <a:srgbClr val="0070C0"/>
                  </a:solidFill>
                  <a:latin typeface="Arial" panose="020B0604020202020204" pitchFamily="34" charset="0"/>
                  <a:cs typeface="Arial" panose="020B0604020202020204" pitchFamily="34" charset="0"/>
                </a:rPr>
                <a:t>Disk IO</a:t>
              </a:r>
            </a:p>
          </p:txBody>
        </p:sp>
        <p:sp>
          <p:nvSpPr>
            <p:cNvPr id="181" name="TextBox 180"/>
            <p:cNvSpPr txBox="1"/>
            <p:nvPr/>
          </p:nvSpPr>
          <p:spPr>
            <a:xfrm>
              <a:off x="6209166" y="1159510"/>
              <a:ext cx="423514" cy="215444"/>
            </a:xfrm>
            <a:prstGeom prst="rect">
              <a:avLst/>
            </a:prstGeom>
            <a:noFill/>
          </p:spPr>
          <p:txBody>
            <a:bodyPr wrap="none" rtlCol="0">
              <a:spAutoFit/>
            </a:bodyPr>
            <a:lstStyle/>
            <a:p>
              <a:r>
                <a:rPr lang="en-US" sz="800" b="1" dirty="0">
                  <a:solidFill>
                    <a:srgbClr val="0070C0"/>
                  </a:solidFill>
                  <a:latin typeface="Arial" panose="020B0604020202020204" pitchFamily="34" charset="0"/>
                  <a:cs typeface="Arial" panose="020B0604020202020204" pitchFamily="34" charset="0"/>
                </a:rPr>
                <a:t>MEM</a:t>
              </a:r>
            </a:p>
          </p:txBody>
        </p:sp>
        <p:sp>
          <p:nvSpPr>
            <p:cNvPr id="178" name="TextBox 177"/>
            <p:cNvSpPr txBox="1"/>
            <p:nvPr/>
          </p:nvSpPr>
          <p:spPr>
            <a:xfrm>
              <a:off x="3656784" y="2445385"/>
              <a:ext cx="620683" cy="215444"/>
            </a:xfrm>
            <a:prstGeom prst="rect">
              <a:avLst/>
            </a:prstGeom>
            <a:solidFill>
              <a:schemeClr val="bg1"/>
            </a:solidFill>
          </p:spPr>
          <p:txBody>
            <a:bodyPr wrap="none" rtlCol="0">
              <a:spAutoFit/>
            </a:bodyPr>
            <a:lstStyle/>
            <a:p>
              <a:r>
                <a:rPr lang="en-US" sz="800" b="1" dirty="0">
                  <a:solidFill>
                    <a:srgbClr val="0070C0"/>
                  </a:solidFill>
                  <a:latin typeface="Arial" panose="020B0604020202020204" pitchFamily="34" charset="0"/>
                  <a:cs typeface="Arial" panose="020B0604020202020204" pitchFamily="34" charset="0"/>
                </a:rPr>
                <a:t>Disk rate</a:t>
              </a:r>
            </a:p>
          </p:txBody>
        </p:sp>
        <p:sp>
          <p:nvSpPr>
            <p:cNvPr id="179" name="TextBox 178"/>
            <p:cNvSpPr txBox="1"/>
            <p:nvPr/>
          </p:nvSpPr>
          <p:spPr>
            <a:xfrm>
              <a:off x="3656784" y="1159510"/>
              <a:ext cx="401072" cy="215444"/>
            </a:xfrm>
            <a:prstGeom prst="rect">
              <a:avLst/>
            </a:prstGeom>
            <a:solidFill>
              <a:schemeClr val="bg1"/>
            </a:solidFill>
          </p:spPr>
          <p:txBody>
            <a:bodyPr wrap="none" rtlCol="0">
              <a:spAutoFit/>
            </a:bodyPr>
            <a:lstStyle/>
            <a:p>
              <a:r>
                <a:rPr lang="en-US" sz="800" b="1" dirty="0">
                  <a:solidFill>
                    <a:srgbClr val="0070C0"/>
                  </a:solidFill>
                  <a:latin typeface="Arial" panose="020B0604020202020204" pitchFamily="34" charset="0"/>
                  <a:cs typeface="Arial" panose="020B0604020202020204" pitchFamily="34" charset="0"/>
                </a:rPr>
                <a:t>CPU</a:t>
              </a:r>
            </a:p>
          </p:txBody>
        </p:sp>
      </p:grpSp>
      <p:cxnSp>
        <p:nvCxnSpPr>
          <p:cNvPr id="182" name="Straight Connector 181"/>
          <p:cNvCxnSpPr>
            <a:endCxn id="6" idx="1"/>
          </p:cNvCxnSpPr>
          <p:nvPr/>
        </p:nvCxnSpPr>
        <p:spPr>
          <a:xfrm flipH="1">
            <a:off x="4303381" y="2834004"/>
            <a:ext cx="0" cy="1971897"/>
          </a:xfrm>
          <a:prstGeom prst="line">
            <a:avLst/>
          </a:prstGeom>
          <a:ln>
            <a:solidFill>
              <a:srgbClr val="FF0000"/>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4199409" y="750295"/>
            <a:ext cx="0" cy="396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4C14BBE4-B1DC-0A4B-9BB2-A70AAE141D9F}"/>
              </a:ext>
            </a:extLst>
          </p:cNvPr>
          <p:cNvSpPr/>
          <p:nvPr/>
        </p:nvSpPr>
        <p:spPr>
          <a:xfrm>
            <a:off x="3859213" y="2247532"/>
            <a:ext cx="3631544" cy="410764"/>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fontAlgn="auto">
              <a:lnSpc>
                <a:spcPct val="114000"/>
              </a:lnSpc>
              <a:spcBef>
                <a:spcPts val="0"/>
              </a:spcBef>
              <a:spcAft>
                <a:spcPts val="0"/>
              </a:spcAft>
            </a:pPr>
            <a:r>
              <a:rPr lang="en-US" sz="900" b="1" dirty="0">
                <a:solidFill>
                  <a:prstClr val="black"/>
                </a:solidFill>
                <a:latin typeface="Arial" panose="020B0604020202020204" pitchFamily="34" charset="0"/>
                <a:cs typeface="Arial" panose="020B0604020202020204" pitchFamily="34" charset="0"/>
              </a:rPr>
              <a:t>Linux Kernel</a:t>
            </a:r>
          </a:p>
        </p:txBody>
      </p:sp>
      <p:sp>
        <p:nvSpPr>
          <p:cNvPr id="19" name="Rectangle 18">
            <a:extLst>
              <a:ext uri="{FF2B5EF4-FFF2-40B4-BE49-F238E27FC236}">
                <a16:creationId xmlns:a16="http://schemas.microsoft.com/office/drawing/2014/main" id="{99CFFB6B-CE25-D545-8687-B628D4898273}"/>
              </a:ext>
            </a:extLst>
          </p:cNvPr>
          <p:cNvSpPr/>
          <p:nvPr/>
        </p:nvSpPr>
        <p:spPr>
          <a:xfrm>
            <a:off x="3897313" y="2288278"/>
            <a:ext cx="3557627" cy="151454"/>
          </a:xfrm>
          <a:prstGeom prst="rect">
            <a:avLst/>
          </a:prstGeom>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white"/>
                </a:solidFill>
                <a:latin typeface="Arial" panose="020B0604020202020204" pitchFamily="34" charset="0"/>
                <a:cs typeface="Arial" panose="020B0604020202020204" pitchFamily="34" charset="0"/>
              </a:rPr>
              <a:t>KVM Kernel Module</a:t>
            </a:r>
          </a:p>
        </p:txBody>
      </p:sp>
      <p:sp>
        <p:nvSpPr>
          <p:cNvPr id="20" name="Rectangle 19">
            <a:extLst>
              <a:ext uri="{FF2B5EF4-FFF2-40B4-BE49-F238E27FC236}">
                <a16:creationId xmlns:a16="http://schemas.microsoft.com/office/drawing/2014/main" id="{F130193B-6D36-6D46-8048-8E0A9556AADE}"/>
              </a:ext>
            </a:extLst>
          </p:cNvPr>
          <p:cNvSpPr/>
          <p:nvPr/>
        </p:nvSpPr>
        <p:spPr>
          <a:xfrm>
            <a:off x="6042025" y="2051669"/>
            <a:ext cx="1443969" cy="173959"/>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QEMU-KVM</a:t>
            </a:r>
          </a:p>
        </p:txBody>
      </p:sp>
      <p:sp>
        <p:nvSpPr>
          <p:cNvPr id="21" name="Rectangle 20">
            <a:extLst>
              <a:ext uri="{FF2B5EF4-FFF2-40B4-BE49-F238E27FC236}">
                <a16:creationId xmlns:a16="http://schemas.microsoft.com/office/drawing/2014/main" id="{F368CB86-86D5-D744-9A43-D3D3E88A4F28}"/>
              </a:ext>
            </a:extLst>
          </p:cNvPr>
          <p:cNvSpPr/>
          <p:nvPr/>
        </p:nvSpPr>
        <p:spPr>
          <a:xfrm>
            <a:off x="6042025" y="927069"/>
            <a:ext cx="1443970" cy="1129061"/>
          </a:xfrm>
          <a:prstGeom prst="rect">
            <a:avLst/>
          </a:prstGeom>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900" b="1" dirty="0">
                <a:solidFill>
                  <a:prstClr val="black"/>
                </a:solidFill>
                <a:latin typeface="Arial" panose="020B0604020202020204" pitchFamily="34" charset="0"/>
                <a:cs typeface="Arial" panose="020B0604020202020204" pitchFamily="34" charset="0"/>
              </a:rPr>
              <a:t>VM2</a:t>
            </a:r>
            <a:endParaRPr lang="en-US" sz="1000" b="1" dirty="0">
              <a:solidFill>
                <a:prstClr val="black"/>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FF56C81-85EA-2641-811C-355215E7EF9F}"/>
              </a:ext>
            </a:extLst>
          </p:cNvPr>
          <p:cNvSpPr/>
          <p:nvPr/>
        </p:nvSpPr>
        <p:spPr>
          <a:xfrm>
            <a:off x="6111875" y="1148112"/>
            <a:ext cx="644564" cy="360000"/>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Application Containers</a:t>
            </a:r>
          </a:p>
        </p:txBody>
      </p:sp>
      <p:sp>
        <p:nvSpPr>
          <p:cNvPr id="23" name="Rectangle 22">
            <a:extLst>
              <a:ext uri="{FF2B5EF4-FFF2-40B4-BE49-F238E27FC236}">
                <a16:creationId xmlns:a16="http://schemas.microsoft.com/office/drawing/2014/main" id="{02304CE0-3658-104F-B184-BA5747BB6DF7}"/>
              </a:ext>
            </a:extLst>
          </p:cNvPr>
          <p:cNvSpPr/>
          <p:nvPr/>
        </p:nvSpPr>
        <p:spPr>
          <a:xfrm>
            <a:off x="6108700" y="1535873"/>
            <a:ext cx="1325212" cy="172339"/>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Ubuntu 18.04</a:t>
            </a:r>
          </a:p>
        </p:txBody>
      </p:sp>
      <p:sp>
        <p:nvSpPr>
          <p:cNvPr id="25" name="Rectangle 24">
            <a:extLst>
              <a:ext uri="{FF2B5EF4-FFF2-40B4-BE49-F238E27FC236}">
                <a16:creationId xmlns:a16="http://schemas.microsoft.com/office/drawing/2014/main" id="{FB64D7C6-9310-9244-8E4D-1CF7BFFDB8E3}"/>
              </a:ext>
            </a:extLst>
          </p:cNvPr>
          <p:cNvSpPr/>
          <p:nvPr/>
        </p:nvSpPr>
        <p:spPr>
          <a:xfrm>
            <a:off x="6108699" y="1744203"/>
            <a:ext cx="1325213" cy="267322"/>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endParaRPr lang="en-US" sz="700" dirty="0">
              <a:solidFill>
                <a:prstClr val="black"/>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EC60922-3EEF-C54C-8473-50468100053A}"/>
              </a:ext>
            </a:extLst>
          </p:cNvPr>
          <p:cNvSpPr/>
          <p:nvPr/>
        </p:nvSpPr>
        <p:spPr>
          <a:xfrm>
            <a:off x="6156325" y="1780434"/>
            <a:ext cx="517254" cy="199492"/>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white"/>
                </a:solidFill>
                <a:latin typeface="Arial" panose="020B0604020202020204" pitchFamily="34" charset="0"/>
                <a:cs typeface="Arial" panose="020B0604020202020204" pitchFamily="34" charset="0"/>
              </a:rPr>
              <a:t>vCPU0</a:t>
            </a:r>
          </a:p>
        </p:txBody>
      </p:sp>
      <p:sp>
        <p:nvSpPr>
          <p:cNvPr id="27" name="Rectangle 26">
            <a:extLst>
              <a:ext uri="{FF2B5EF4-FFF2-40B4-BE49-F238E27FC236}">
                <a16:creationId xmlns:a16="http://schemas.microsoft.com/office/drawing/2014/main" id="{51C12F92-3A38-614A-B806-79F53CED82E1}"/>
              </a:ext>
            </a:extLst>
          </p:cNvPr>
          <p:cNvSpPr/>
          <p:nvPr/>
        </p:nvSpPr>
        <p:spPr>
          <a:xfrm>
            <a:off x="6857461" y="1780434"/>
            <a:ext cx="517254" cy="199492"/>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white"/>
                </a:solidFill>
                <a:latin typeface="Arial" panose="020B0604020202020204" pitchFamily="34" charset="0"/>
                <a:cs typeface="Arial" panose="020B0604020202020204" pitchFamily="34" charset="0"/>
              </a:rPr>
              <a:t>vCPU4</a:t>
            </a:r>
          </a:p>
        </p:txBody>
      </p:sp>
      <p:sp>
        <p:nvSpPr>
          <p:cNvPr id="28" name="TextBox 27">
            <a:extLst>
              <a:ext uri="{FF2B5EF4-FFF2-40B4-BE49-F238E27FC236}">
                <a16:creationId xmlns:a16="http://schemas.microsoft.com/office/drawing/2014/main" id="{69FA916A-1006-4447-950E-FD4A590BFDA2}"/>
              </a:ext>
            </a:extLst>
          </p:cNvPr>
          <p:cNvSpPr txBox="1"/>
          <p:nvPr/>
        </p:nvSpPr>
        <p:spPr>
          <a:xfrm>
            <a:off x="6727971" y="1813426"/>
            <a:ext cx="89768" cy="122791"/>
          </a:xfrm>
          <a:prstGeom prst="rect">
            <a:avLst/>
          </a:prstGeom>
          <a:noFill/>
          <a:effectLst/>
        </p:spPr>
        <p:txBody>
          <a:bodyPr wrap="none" lIns="0" tIns="0" rIns="0" bIns="0" rtlCol="0">
            <a:spAutoFit/>
          </a:bodyPr>
          <a:lstStyle/>
          <a:p>
            <a:pPr fontAlgn="auto">
              <a:lnSpc>
                <a:spcPct val="114000"/>
              </a:lnSpc>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a:t>
            </a:r>
          </a:p>
        </p:txBody>
      </p:sp>
      <p:sp>
        <p:nvSpPr>
          <p:cNvPr id="29" name="Rectangle 28">
            <a:extLst>
              <a:ext uri="{FF2B5EF4-FFF2-40B4-BE49-F238E27FC236}">
                <a16:creationId xmlns:a16="http://schemas.microsoft.com/office/drawing/2014/main" id="{E4E58BB7-A965-984F-94F9-4DBFA930CD57}"/>
              </a:ext>
            </a:extLst>
          </p:cNvPr>
          <p:cNvSpPr/>
          <p:nvPr/>
        </p:nvSpPr>
        <p:spPr>
          <a:xfrm>
            <a:off x="3862385" y="1867621"/>
            <a:ext cx="648000" cy="353548"/>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spcBef>
                <a:spcPts val="0"/>
              </a:spcBef>
              <a:spcAft>
                <a:spcPts val="0"/>
              </a:spcAft>
            </a:pPr>
            <a:r>
              <a:rPr lang="en-US" sz="700" dirty="0">
                <a:solidFill>
                  <a:prstClr val="black"/>
                </a:solidFill>
                <a:latin typeface="Arial" panose="020B0604020202020204" pitchFamily="34" charset="0"/>
                <a:cs typeface="Arial" panose="020B0604020202020204" pitchFamily="34" charset="0"/>
              </a:rPr>
              <a:t>Other </a:t>
            </a:r>
            <a:r>
              <a:rPr lang="en-US" sz="700" dirty="0" err="1">
                <a:solidFill>
                  <a:prstClr val="black"/>
                </a:solidFill>
                <a:latin typeface="Arial" panose="020B0604020202020204" pitchFamily="34" charset="0"/>
                <a:cs typeface="Arial" panose="020B0604020202020204" pitchFamily="34" charset="0"/>
              </a:rPr>
              <a:t>Userspace</a:t>
            </a:r>
            <a:r>
              <a:rPr lang="en-US" sz="700" dirty="0">
                <a:solidFill>
                  <a:prstClr val="black"/>
                </a:solidFill>
                <a:latin typeface="Arial" panose="020B0604020202020204" pitchFamily="34" charset="0"/>
                <a:cs typeface="Arial" panose="020B0604020202020204" pitchFamily="34" charset="0"/>
              </a:rPr>
              <a:t> Processes</a:t>
            </a:r>
          </a:p>
        </p:txBody>
      </p:sp>
      <p:sp>
        <p:nvSpPr>
          <p:cNvPr id="30" name="Rectangle 29">
            <a:extLst>
              <a:ext uri="{FF2B5EF4-FFF2-40B4-BE49-F238E27FC236}">
                <a16:creationId xmlns:a16="http://schemas.microsoft.com/office/drawing/2014/main" id="{56AE428D-96D7-3848-828A-181D9B326B7D}"/>
              </a:ext>
            </a:extLst>
          </p:cNvPr>
          <p:cNvSpPr/>
          <p:nvPr/>
        </p:nvSpPr>
        <p:spPr>
          <a:xfrm>
            <a:off x="3862385" y="1565844"/>
            <a:ext cx="648000" cy="280385"/>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black"/>
                </a:solidFill>
                <a:latin typeface="Arial" panose="020B0604020202020204" pitchFamily="34" charset="0"/>
                <a:cs typeface="Arial" panose="020B0604020202020204" pitchFamily="34" charset="0"/>
              </a:rPr>
              <a:t>Stress-ng</a:t>
            </a:r>
          </a:p>
        </p:txBody>
      </p:sp>
      <p:sp>
        <p:nvSpPr>
          <p:cNvPr id="31" name="Rectangle 30">
            <a:extLst>
              <a:ext uri="{FF2B5EF4-FFF2-40B4-BE49-F238E27FC236}">
                <a16:creationId xmlns:a16="http://schemas.microsoft.com/office/drawing/2014/main" id="{C5B968A5-1BA6-A945-B86B-3DB5699DD44C}"/>
              </a:ext>
            </a:extLst>
          </p:cNvPr>
          <p:cNvSpPr/>
          <p:nvPr/>
        </p:nvSpPr>
        <p:spPr>
          <a:xfrm>
            <a:off x="3862385" y="935257"/>
            <a:ext cx="648000" cy="307420"/>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black"/>
                </a:solidFill>
                <a:latin typeface="Arial" panose="020B0604020202020204" pitchFamily="34" charset="0"/>
                <a:cs typeface="Arial" panose="020B0604020202020204" pitchFamily="34" charset="0"/>
              </a:rPr>
              <a:t>Monitoring Agents</a:t>
            </a:r>
          </a:p>
        </p:txBody>
      </p:sp>
      <p:sp>
        <p:nvSpPr>
          <p:cNvPr id="32" name="Rectangle 31">
            <a:extLst>
              <a:ext uri="{FF2B5EF4-FFF2-40B4-BE49-F238E27FC236}">
                <a16:creationId xmlns:a16="http://schemas.microsoft.com/office/drawing/2014/main" id="{69387479-1FDB-2941-8C35-B1D287F6E333}"/>
              </a:ext>
            </a:extLst>
          </p:cNvPr>
          <p:cNvSpPr/>
          <p:nvPr/>
        </p:nvSpPr>
        <p:spPr>
          <a:xfrm>
            <a:off x="3862385" y="1264068"/>
            <a:ext cx="648000" cy="280385"/>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700" dirty="0" err="1">
                <a:solidFill>
                  <a:prstClr val="black"/>
                </a:solidFill>
                <a:latin typeface="Arial" panose="020B0604020202020204" pitchFamily="34" charset="0"/>
                <a:cs typeface="Arial" panose="020B0604020202020204" pitchFamily="34" charset="0"/>
              </a:rPr>
              <a:t>libvirtd</a:t>
            </a:r>
            <a:endParaRPr lang="en-US" sz="700" dirty="0">
              <a:solidFill>
                <a:prstClr val="black"/>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A132BA76-C9B1-0F41-A7F0-13BA7C1AC22E}"/>
              </a:ext>
            </a:extLst>
          </p:cNvPr>
          <p:cNvSpPr txBox="1"/>
          <p:nvPr/>
        </p:nvSpPr>
        <p:spPr>
          <a:xfrm>
            <a:off x="3910500" y="2512162"/>
            <a:ext cx="698909" cy="112595"/>
          </a:xfrm>
          <a:prstGeom prst="rect">
            <a:avLst/>
          </a:prstGeom>
          <a:noFill/>
          <a:effectLst/>
        </p:spPr>
        <p:txBody>
          <a:bodyPr wrap="none" lIns="0" tIns="0" rIns="0" bIns="0" rtlCol="0">
            <a:spAutoFit/>
          </a:bodyPr>
          <a:lstStyle/>
          <a:p>
            <a:pPr fontAlgn="auto">
              <a:lnSpc>
                <a:spcPct val="114000"/>
              </a:lnSpc>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Ubuntu 18.04 VM</a:t>
            </a:r>
          </a:p>
        </p:txBody>
      </p:sp>
      <p:sp>
        <p:nvSpPr>
          <p:cNvPr id="34" name="TextBox 33">
            <a:extLst>
              <a:ext uri="{FF2B5EF4-FFF2-40B4-BE49-F238E27FC236}">
                <a16:creationId xmlns:a16="http://schemas.microsoft.com/office/drawing/2014/main" id="{845A39D9-72C7-0447-B1C8-1D3CFA07C501}"/>
              </a:ext>
            </a:extLst>
          </p:cNvPr>
          <p:cNvSpPr txBox="1"/>
          <p:nvPr/>
        </p:nvSpPr>
        <p:spPr>
          <a:xfrm>
            <a:off x="8247692" y="669092"/>
            <a:ext cx="450444" cy="235385"/>
          </a:xfrm>
          <a:prstGeom prst="rect">
            <a:avLst/>
          </a:prstGeom>
          <a:noFill/>
          <a:effectLst/>
        </p:spPr>
        <p:txBody>
          <a:bodyPr wrap="none" lIns="0" tIns="0" rIns="0" bIns="0" rtlCol="0">
            <a:spAutoFit/>
          </a:bodyPr>
          <a:lstStyle/>
          <a:p>
            <a:pPr fontAlgn="auto">
              <a:lnSpc>
                <a:spcPct val="114000"/>
              </a:lnSpc>
              <a:spcBef>
                <a:spcPts val="0"/>
              </a:spcBef>
              <a:spcAft>
                <a:spcPts val="0"/>
              </a:spcAft>
            </a:pPr>
            <a:r>
              <a:rPr lang="en-US" sz="700" i="1" dirty="0">
                <a:solidFill>
                  <a:prstClr val="black"/>
                </a:solidFill>
                <a:latin typeface="Arial" panose="020B0604020202020204" pitchFamily="34" charset="0"/>
                <a:ea typeface="+mn-ea"/>
                <a:cs typeface="Arial" panose="020B0604020202020204" pitchFamily="34" charset="0"/>
              </a:rPr>
              <a:t>Store </a:t>
            </a:r>
          </a:p>
          <a:p>
            <a:pPr fontAlgn="auto">
              <a:lnSpc>
                <a:spcPct val="114000"/>
              </a:lnSpc>
              <a:spcBef>
                <a:spcPts val="0"/>
              </a:spcBef>
              <a:spcAft>
                <a:spcPts val="0"/>
              </a:spcAft>
            </a:pPr>
            <a:r>
              <a:rPr lang="en-US" sz="700" i="1" dirty="0">
                <a:solidFill>
                  <a:prstClr val="black"/>
                </a:solidFill>
                <a:latin typeface="Arial" panose="020B0604020202020204" pitchFamily="34" charset="0"/>
                <a:ea typeface="+mn-ea"/>
                <a:cs typeface="Arial" panose="020B0604020202020204" pitchFamily="34" charset="0"/>
              </a:rPr>
              <a:t>VM metrics</a:t>
            </a:r>
          </a:p>
        </p:txBody>
      </p:sp>
      <p:sp>
        <p:nvSpPr>
          <p:cNvPr id="35" name="Rectangle 34">
            <a:extLst>
              <a:ext uri="{FF2B5EF4-FFF2-40B4-BE49-F238E27FC236}">
                <a16:creationId xmlns:a16="http://schemas.microsoft.com/office/drawing/2014/main" id="{F130193B-6D36-6D46-8048-8E0A9556AADE}"/>
              </a:ext>
            </a:extLst>
          </p:cNvPr>
          <p:cNvSpPr/>
          <p:nvPr/>
        </p:nvSpPr>
        <p:spPr>
          <a:xfrm>
            <a:off x="4560887" y="2051669"/>
            <a:ext cx="1443969" cy="173959"/>
          </a:xfrm>
          <a:prstGeom prst="rect">
            <a:avLst/>
          </a:prstGeom>
          <a:solidFill>
            <a:schemeClr val="bg1">
              <a:lumMod val="65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QEMU-KVM</a:t>
            </a:r>
          </a:p>
        </p:txBody>
      </p:sp>
      <p:sp>
        <p:nvSpPr>
          <p:cNvPr id="36" name="Rectangle 35">
            <a:extLst>
              <a:ext uri="{FF2B5EF4-FFF2-40B4-BE49-F238E27FC236}">
                <a16:creationId xmlns:a16="http://schemas.microsoft.com/office/drawing/2014/main" id="{F368CB86-86D5-D744-9A43-D3D3E88A4F28}"/>
              </a:ext>
            </a:extLst>
          </p:cNvPr>
          <p:cNvSpPr/>
          <p:nvPr/>
        </p:nvSpPr>
        <p:spPr>
          <a:xfrm>
            <a:off x="4560887" y="927069"/>
            <a:ext cx="1443970" cy="1129061"/>
          </a:xfrm>
          <a:prstGeom prst="rect">
            <a:avLst/>
          </a:prstGeom>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900" b="1" dirty="0">
                <a:solidFill>
                  <a:prstClr val="black"/>
                </a:solidFill>
                <a:latin typeface="Arial" panose="020B0604020202020204" pitchFamily="34" charset="0"/>
                <a:cs typeface="Arial" panose="020B0604020202020204" pitchFamily="34" charset="0"/>
              </a:rPr>
              <a:t>VM1</a:t>
            </a:r>
            <a:endParaRPr lang="en-US" sz="1000" b="1" dirty="0">
              <a:solidFill>
                <a:prstClr val="black"/>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FF56C81-85EA-2641-811C-355215E7EF9F}"/>
              </a:ext>
            </a:extLst>
          </p:cNvPr>
          <p:cNvSpPr/>
          <p:nvPr/>
        </p:nvSpPr>
        <p:spPr>
          <a:xfrm>
            <a:off x="4630737" y="1148112"/>
            <a:ext cx="644564" cy="360000"/>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Application Containers</a:t>
            </a:r>
          </a:p>
        </p:txBody>
      </p:sp>
      <p:sp>
        <p:nvSpPr>
          <p:cNvPr id="38" name="Rectangle 37">
            <a:extLst>
              <a:ext uri="{FF2B5EF4-FFF2-40B4-BE49-F238E27FC236}">
                <a16:creationId xmlns:a16="http://schemas.microsoft.com/office/drawing/2014/main" id="{02304CE0-3658-104F-B184-BA5747BB6DF7}"/>
              </a:ext>
            </a:extLst>
          </p:cNvPr>
          <p:cNvSpPr/>
          <p:nvPr/>
        </p:nvSpPr>
        <p:spPr>
          <a:xfrm>
            <a:off x="4627562" y="1535873"/>
            <a:ext cx="1325212" cy="172339"/>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900" dirty="0">
                <a:solidFill>
                  <a:prstClr val="black"/>
                </a:solidFill>
                <a:latin typeface="Arial" panose="020B0604020202020204" pitchFamily="34" charset="0"/>
                <a:cs typeface="Arial" panose="020B0604020202020204" pitchFamily="34" charset="0"/>
              </a:rPr>
              <a:t>Ubuntu 18.04</a:t>
            </a:r>
          </a:p>
        </p:txBody>
      </p:sp>
      <p:sp>
        <p:nvSpPr>
          <p:cNvPr id="39" name="Rectangle 38">
            <a:extLst>
              <a:ext uri="{FF2B5EF4-FFF2-40B4-BE49-F238E27FC236}">
                <a16:creationId xmlns:a16="http://schemas.microsoft.com/office/drawing/2014/main" id="{FB64D7C6-9310-9244-8E4D-1CF7BFFDB8E3}"/>
              </a:ext>
            </a:extLst>
          </p:cNvPr>
          <p:cNvSpPr/>
          <p:nvPr/>
        </p:nvSpPr>
        <p:spPr>
          <a:xfrm>
            <a:off x="4627561" y="1744203"/>
            <a:ext cx="1325213" cy="267322"/>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endParaRPr lang="en-US" sz="700" dirty="0">
              <a:solidFill>
                <a:prstClr val="black"/>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1EC60922-3EEF-C54C-8473-50468100053A}"/>
              </a:ext>
            </a:extLst>
          </p:cNvPr>
          <p:cNvSpPr/>
          <p:nvPr/>
        </p:nvSpPr>
        <p:spPr>
          <a:xfrm>
            <a:off x="4675187" y="1780434"/>
            <a:ext cx="517254" cy="199492"/>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white"/>
                </a:solidFill>
                <a:latin typeface="Arial" panose="020B0604020202020204" pitchFamily="34" charset="0"/>
                <a:cs typeface="Arial" panose="020B0604020202020204" pitchFamily="34" charset="0"/>
              </a:rPr>
              <a:t>vCPU0</a:t>
            </a:r>
          </a:p>
        </p:txBody>
      </p:sp>
      <p:sp>
        <p:nvSpPr>
          <p:cNvPr id="41" name="Rectangle 40">
            <a:extLst>
              <a:ext uri="{FF2B5EF4-FFF2-40B4-BE49-F238E27FC236}">
                <a16:creationId xmlns:a16="http://schemas.microsoft.com/office/drawing/2014/main" id="{51C12F92-3A38-614A-B806-79F53CED82E1}"/>
              </a:ext>
            </a:extLst>
          </p:cNvPr>
          <p:cNvSpPr/>
          <p:nvPr/>
        </p:nvSpPr>
        <p:spPr>
          <a:xfrm>
            <a:off x="5376323" y="1780434"/>
            <a:ext cx="517254" cy="199492"/>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r>
              <a:rPr lang="en-US" sz="700" dirty="0">
                <a:solidFill>
                  <a:prstClr val="white"/>
                </a:solidFill>
                <a:latin typeface="Arial" panose="020B0604020202020204" pitchFamily="34" charset="0"/>
                <a:cs typeface="Arial" panose="020B0604020202020204" pitchFamily="34" charset="0"/>
              </a:rPr>
              <a:t>vCPU4</a:t>
            </a:r>
          </a:p>
        </p:txBody>
      </p:sp>
      <p:sp>
        <p:nvSpPr>
          <p:cNvPr id="42" name="TextBox 41">
            <a:extLst>
              <a:ext uri="{FF2B5EF4-FFF2-40B4-BE49-F238E27FC236}">
                <a16:creationId xmlns:a16="http://schemas.microsoft.com/office/drawing/2014/main" id="{69FA916A-1006-4447-950E-FD4A590BFDA2}"/>
              </a:ext>
            </a:extLst>
          </p:cNvPr>
          <p:cNvSpPr txBox="1"/>
          <p:nvPr/>
        </p:nvSpPr>
        <p:spPr>
          <a:xfrm>
            <a:off x="5246833" y="1813426"/>
            <a:ext cx="89768" cy="112595"/>
          </a:xfrm>
          <a:prstGeom prst="rect">
            <a:avLst/>
          </a:prstGeom>
          <a:noFill/>
          <a:effectLst/>
        </p:spPr>
        <p:txBody>
          <a:bodyPr wrap="none" lIns="0" tIns="0" rIns="0" bIns="0" rtlCol="0">
            <a:spAutoFit/>
          </a:bodyPr>
          <a:lstStyle/>
          <a:p>
            <a:pPr fontAlgn="auto">
              <a:lnSpc>
                <a:spcPct val="114000"/>
              </a:lnSpc>
              <a:spcBef>
                <a:spcPts val="0"/>
              </a:spcBef>
              <a:spcAft>
                <a:spcPts val="0"/>
              </a:spcAft>
            </a:pPr>
            <a:r>
              <a:rPr lang="en-US" sz="700" dirty="0">
                <a:solidFill>
                  <a:prstClr val="black"/>
                </a:solidFill>
                <a:latin typeface="Arial" panose="020B0604020202020204" pitchFamily="34" charset="0"/>
                <a:ea typeface="+mn-ea"/>
                <a:cs typeface="Arial" panose="020B0604020202020204" pitchFamily="34" charset="0"/>
              </a:rPr>
              <a:t>…</a:t>
            </a:r>
          </a:p>
        </p:txBody>
      </p:sp>
      <p:cxnSp>
        <p:nvCxnSpPr>
          <p:cNvPr id="43" name="Straight Connector 42"/>
          <p:cNvCxnSpPr/>
          <p:nvPr/>
        </p:nvCxnSpPr>
        <p:spPr>
          <a:xfrm>
            <a:off x="5709122" y="750295"/>
            <a:ext cx="0" cy="396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7233122" y="750295"/>
            <a:ext cx="0" cy="396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ED684CEB-BAAE-CB4F-B0ED-840CA22D549E}"/>
              </a:ext>
            </a:extLst>
          </p:cNvPr>
          <p:cNvSpPr/>
          <p:nvPr/>
        </p:nvSpPr>
        <p:spPr>
          <a:xfrm>
            <a:off x="5301859" y="1148112"/>
            <a:ext cx="650915" cy="360000"/>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Monitoring Agents</a:t>
            </a:r>
          </a:p>
        </p:txBody>
      </p:sp>
      <p:sp>
        <p:nvSpPr>
          <p:cNvPr id="46" name="Rectangle 45">
            <a:extLst>
              <a:ext uri="{FF2B5EF4-FFF2-40B4-BE49-F238E27FC236}">
                <a16:creationId xmlns:a16="http://schemas.microsoft.com/office/drawing/2014/main" id="{ED684CEB-BAAE-CB4F-B0ED-840CA22D549E}"/>
              </a:ext>
            </a:extLst>
          </p:cNvPr>
          <p:cNvSpPr/>
          <p:nvPr/>
        </p:nvSpPr>
        <p:spPr>
          <a:xfrm>
            <a:off x="6782997" y="1148112"/>
            <a:ext cx="650915" cy="360000"/>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Monitoring Agents</a:t>
            </a:r>
          </a:p>
        </p:txBody>
      </p:sp>
      <p:cxnSp>
        <p:nvCxnSpPr>
          <p:cNvPr id="47" name="Straight Connector 46"/>
          <p:cNvCxnSpPr/>
          <p:nvPr/>
        </p:nvCxnSpPr>
        <p:spPr>
          <a:xfrm>
            <a:off x="4197029" y="750518"/>
            <a:ext cx="3900809" cy="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8096981" y="769684"/>
            <a:ext cx="10359" cy="39600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402FCFEA-F223-4C46-8F1E-0182F66401C8}"/>
              </a:ext>
            </a:extLst>
          </p:cNvPr>
          <p:cNvSpPr/>
          <p:nvPr/>
        </p:nvSpPr>
        <p:spPr>
          <a:xfrm>
            <a:off x="7611183" y="930244"/>
            <a:ext cx="984335" cy="819150"/>
          </a:xfrm>
          <a:prstGeom prst="rect">
            <a:avLst/>
          </a:prstGeom>
          <a:noFill/>
          <a:ln w="952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fontAlgn="auto">
              <a:lnSpc>
                <a:spcPct val="114000"/>
              </a:lnSpc>
              <a:spcBef>
                <a:spcPts val="0"/>
              </a:spcBef>
              <a:spcAft>
                <a:spcPts val="0"/>
              </a:spcAft>
            </a:pPr>
            <a:endParaRPr lang="en-US" sz="1000" dirty="0">
              <a:solidFill>
                <a:prstClr val="black"/>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B6E6C1A-9917-B74B-BAD4-003BF8F61155}"/>
              </a:ext>
            </a:extLst>
          </p:cNvPr>
          <p:cNvSpPr/>
          <p:nvPr/>
        </p:nvSpPr>
        <p:spPr>
          <a:xfrm>
            <a:off x="7685836" y="981463"/>
            <a:ext cx="843007" cy="225570"/>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err="1">
                <a:solidFill>
                  <a:prstClr val="black"/>
                </a:solidFill>
                <a:latin typeface="Arial" panose="020B0604020202020204" pitchFamily="34" charset="0"/>
                <a:cs typeface="Arial" panose="020B0604020202020204" pitchFamily="34" charset="0"/>
              </a:rPr>
              <a:t>InfluxDB</a:t>
            </a:r>
            <a:endParaRPr lang="en-US" sz="800" dirty="0">
              <a:solidFill>
                <a:prstClr val="black"/>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B4DDC820-A766-BE4A-902A-5C5A06CDC3F4}"/>
              </a:ext>
            </a:extLst>
          </p:cNvPr>
          <p:cNvSpPr/>
          <p:nvPr/>
        </p:nvSpPr>
        <p:spPr>
          <a:xfrm>
            <a:off x="7685836" y="1238975"/>
            <a:ext cx="843007" cy="225569"/>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Prometheus</a:t>
            </a:r>
          </a:p>
        </p:txBody>
      </p:sp>
      <p:sp>
        <p:nvSpPr>
          <p:cNvPr id="52" name="Rectangle 51">
            <a:extLst>
              <a:ext uri="{FF2B5EF4-FFF2-40B4-BE49-F238E27FC236}">
                <a16:creationId xmlns:a16="http://schemas.microsoft.com/office/drawing/2014/main" id="{AED09368-1178-744F-9974-125A9C6A9D46}"/>
              </a:ext>
            </a:extLst>
          </p:cNvPr>
          <p:cNvSpPr/>
          <p:nvPr/>
        </p:nvSpPr>
        <p:spPr>
          <a:xfrm>
            <a:off x="7685836" y="1496486"/>
            <a:ext cx="843007" cy="205283"/>
          </a:xfrm>
          <a:prstGeom prst="rect">
            <a:avLst/>
          </a:prstGeom>
          <a:solidFill>
            <a:schemeClr val="bg1">
              <a:lumMod val="95000"/>
            </a:schemeClr>
          </a:solidFill>
          <a:ln w="9525"/>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auto">
              <a:lnSpc>
                <a:spcPct val="114000"/>
              </a:lnSpc>
              <a:spcBef>
                <a:spcPts val="0"/>
              </a:spcBef>
              <a:spcAft>
                <a:spcPts val="0"/>
              </a:spcAft>
            </a:pPr>
            <a:r>
              <a:rPr lang="en-US" sz="800" dirty="0">
                <a:solidFill>
                  <a:prstClr val="black"/>
                </a:solidFill>
                <a:latin typeface="Arial" panose="020B0604020202020204" pitchFamily="34" charset="0"/>
                <a:cs typeface="Arial" panose="020B0604020202020204" pitchFamily="34" charset="0"/>
              </a:rPr>
              <a:t>Grafana</a:t>
            </a:r>
          </a:p>
        </p:txBody>
      </p:sp>
      <p:cxnSp>
        <p:nvCxnSpPr>
          <p:cNvPr id="53" name="Straight Arrow Connector 52"/>
          <p:cNvCxnSpPr/>
          <p:nvPr/>
        </p:nvCxnSpPr>
        <p:spPr>
          <a:xfrm>
            <a:off x="4868862" y="750856"/>
            <a:ext cx="180000" cy="0"/>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a:off x="6378574" y="750856"/>
            <a:ext cx="180000" cy="0"/>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a:off x="7571580" y="750856"/>
            <a:ext cx="180000" cy="0"/>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845A39D9-72C7-0447-B1C8-1D3CFA07C501}"/>
              </a:ext>
            </a:extLst>
          </p:cNvPr>
          <p:cNvSpPr txBox="1"/>
          <p:nvPr/>
        </p:nvSpPr>
        <p:spPr>
          <a:xfrm>
            <a:off x="7555542" y="3844092"/>
            <a:ext cx="613951" cy="245580"/>
          </a:xfrm>
          <a:prstGeom prst="rect">
            <a:avLst/>
          </a:prstGeom>
          <a:noFill/>
          <a:effectLst/>
        </p:spPr>
        <p:txBody>
          <a:bodyPr wrap="none" lIns="0" tIns="0" rIns="0" bIns="0" rtlCol="0">
            <a:spAutoFit/>
          </a:bodyPr>
          <a:lstStyle/>
          <a:p>
            <a:pPr fontAlgn="auto">
              <a:lnSpc>
                <a:spcPct val="114000"/>
              </a:lnSpc>
              <a:spcBef>
                <a:spcPts val="0"/>
              </a:spcBef>
              <a:spcAft>
                <a:spcPts val="0"/>
              </a:spcAft>
            </a:pPr>
            <a:r>
              <a:rPr lang="en-US" sz="700" i="1" dirty="0">
                <a:solidFill>
                  <a:prstClr val="black"/>
                </a:solidFill>
                <a:latin typeface="Arial" panose="020B0604020202020204" pitchFamily="34" charset="0"/>
                <a:ea typeface="+mn-ea"/>
                <a:cs typeface="Arial" panose="020B0604020202020204" pitchFamily="34" charset="0"/>
              </a:rPr>
              <a:t>Observe </a:t>
            </a:r>
          </a:p>
          <a:p>
            <a:pPr fontAlgn="auto">
              <a:lnSpc>
                <a:spcPct val="114000"/>
              </a:lnSpc>
              <a:spcBef>
                <a:spcPts val="0"/>
              </a:spcBef>
              <a:spcAft>
                <a:spcPts val="0"/>
              </a:spcAft>
            </a:pPr>
            <a:r>
              <a:rPr lang="en-US" sz="700" i="1" dirty="0">
                <a:solidFill>
                  <a:prstClr val="black"/>
                </a:solidFill>
                <a:latin typeface="Arial" panose="020B0604020202020204" pitchFamily="34" charset="0"/>
                <a:ea typeface="+mn-ea"/>
                <a:cs typeface="Arial" panose="020B0604020202020204" pitchFamily="34" charset="0"/>
              </a:rPr>
              <a:t>metric behavior</a:t>
            </a:r>
          </a:p>
        </p:txBody>
      </p:sp>
      <p:sp>
        <p:nvSpPr>
          <p:cNvPr id="10" name="Rectangle 9"/>
          <p:cNvSpPr/>
          <p:nvPr/>
        </p:nvSpPr>
        <p:spPr>
          <a:xfrm>
            <a:off x="3860800" y="2889250"/>
            <a:ext cx="3632200" cy="17335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ightning Bolt 55"/>
          <p:cNvSpPr/>
          <p:nvPr/>
        </p:nvSpPr>
        <p:spPr>
          <a:xfrm>
            <a:off x="4225834" y="4667794"/>
            <a:ext cx="112122" cy="135527"/>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147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KVM</a:t>
            </a:r>
          </a:p>
        </p:txBody>
      </p:sp>
      <p:sp>
        <p:nvSpPr>
          <p:cNvPr id="35" name="TextBox 34">
            <a:extLst>
              <a:ext uri="{FF2B5EF4-FFF2-40B4-BE49-F238E27FC236}">
                <a16:creationId xmlns:a16="http://schemas.microsoft.com/office/drawing/2014/main" id="{A0E8E01B-6899-470C-A196-BC3B972A2D46}"/>
              </a:ext>
            </a:extLst>
          </p:cNvPr>
          <p:cNvSpPr txBox="1"/>
          <p:nvPr/>
        </p:nvSpPr>
        <p:spPr>
          <a:xfrm>
            <a:off x="391487" y="700088"/>
            <a:ext cx="5395912" cy="3985706"/>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KVM (Kernel-based Virtual Machine) hypervisor is a kernel module (</a:t>
            </a:r>
            <a:r>
              <a:rPr lang="en-US" sz="1100" dirty="0" err="1">
                <a:latin typeface="Arial" panose="020B0604020202020204" pitchFamily="34" charset="0"/>
                <a:cs typeface="Arial" panose="020B0604020202020204" pitchFamily="34" charset="0"/>
              </a:rPr>
              <a:t>kvm.ko</a:t>
            </a:r>
            <a:r>
              <a:rPr lang="en-US" sz="1100" dirty="0">
                <a:latin typeface="Arial" panose="020B0604020202020204" pitchFamily="34" charset="0"/>
                <a:cs typeface="Arial" panose="020B0604020202020204" pitchFamily="34" charset="0"/>
              </a:rPr>
              <a:t>). The process that runs KVM is typically the QEMU (Quick Emulator) process.</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KVM/QEMU combination works as follows:</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b="1" dirty="0">
                <a:latin typeface="Arial" panose="020B0604020202020204" pitchFamily="34" charset="0"/>
                <a:cs typeface="Arial" panose="020B0604020202020204" pitchFamily="34" charset="0"/>
              </a:rPr>
              <a:t>KVM Module</a:t>
            </a:r>
            <a:r>
              <a:rPr lang="en-US" sz="1100" dirty="0">
                <a:latin typeface="Arial" panose="020B0604020202020204" pitchFamily="34" charset="0"/>
                <a:cs typeface="Arial" panose="020B0604020202020204" pitchFamily="34" charset="0"/>
              </a:rPr>
              <a:t>: Loaded into the Linux kernel. It provides the necessary infrastructure for hardware-assisted virtualization.</a:t>
            </a:r>
          </a:p>
          <a:p>
            <a:pPr marL="171450" indent="-1714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b="1" dirty="0">
                <a:latin typeface="Arial" panose="020B0604020202020204" pitchFamily="34" charset="0"/>
                <a:cs typeface="Arial" panose="020B0604020202020204" pitchFamily="34" charset="0"/>
              </a:rPr>
              <a:t>QEMU Process</a:t>
            </a:r>
            <a:r>
              <a:rPr lang="en-US" sz="1100" dirty="0">
                <a:latin typeface="Arial" panose="020B0604020202020204" pitchFamily="34" charset="0"/>
                <a:cs typeface="Arial" panose="020B0604020202020204" pitchFamily="34" charset="0"/>
              </a:rPr>
              <a:t>: User-space emulator that interfaces with the KVM kernel module for creating and managing virtual machines. </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When starting a virtual machine using qemu-system-x86_64, it launches a QEMU process that calls KVM module:</a:t>
            </a:r>
          </a:p>
          <a:p>
            <a:endParaRPr lang="en-US" sz="1100" dirty="0">
              <a:latin typeface="Arial" panose="020B0604020202020204" pitchFamily="34" charset="0"/>
              <a:cs typeface="Arial" panose="020B0604020202020204" pitchFamily="34" charset="0"/>
            </a:endParaRPr>
          </a:p>
          <a:p>
            <a:r>
              <a:rPr lang="en-US" sz="1100" i="1" dirty="0">
                <a:latin typeface="Arial" panose="020B0604020202020204" pitchFamily="34" charset="0"/>
                <a:cs typeface="Arial" panose="020B0604020202020204" pitchFamily="34" charset="0"/>
              </a:rPr>
              <a:t>qemu-system-x86_64</a:t>
            </a:r>
            <a:r>
              <a:rPr lang="en-US" sz="1100" dirty="0">
                <a:latin typeface="Arial" panose="020B0604020202020204" pitchFamily="34" charset="0"/>
                <a:cs typeface="Arial" panose="020B0604020202020204" pitchFamily="34" charset="0"/>
              </a:rPr>
              <a:t> -enable-</a:t>
            </a:r>
            <a:r>
              <a:rPr lang="en-US" sz="1100" dirty="0" err="1">
                <a:latin typeface="Arial" panose="020B0604020202020204" pitchFamily="34" charset="0"/>
                <a:cs typeface="Arial" panose="020B0604020202020204" pitchFamily="34" charset="0"/>
              </a:rPr>
              <a:t>kvm</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cpu</a:t>
            </a:r>
            <a:r>
              <a:rPr lang="en-US" sz="1100" dirty="0">
                <a:latin typeface="Arial" panose="020B0604020202020204" pitchFamily="34" charset="0"/>
                <a:cs typeface="Arial" panose="020B0604020202020204" pitchFamily="34" charset="0"/>
              </a:rPr>
              <a:t> host -m 2048 -</a:t>
            </a:r>
            <a:r>
              <a:rPr lang="en-US" sz="1100" dirty="0" err="1">
                <a:latin typeface="Arial" panose="020B0604020202020204" pitchFamily="34" charset="0"/>
                <a:cs typeface="Arial" panose="020B0604020202020204" pitchFamily="34" charset="0"/>
              </a:rPr>
              <a:t>hda</a:t>
            </a:r>
            <a:r>
              <a:rPr lang="en-US" sz="1100" dirty="0">
                <a:latin typeface="Arial" panose="020B0604020202020204" pitchFamily="34" charset="0"/>
                <a:cs typeface="Arial" panose="020B0604020202020204" pitchFamily="34" charset="0"/>
              </a:rPr>
              <a:t> your_disk_image.qcow2</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-enable-</a:t>
            </a:r>
            <a:r>
              <a:rPr lang="en-US" sz="1100" dirty="0" err="1">
                <a:latin typeface="Arial" panose="020B0604020202020204" pitchFamily="34" charset="0"/>
                <a:cs typeface="Arial" panose="020B0604020202020204" pitchFamily="34" charset="0"/>
              </a:rPr>
              <a:t>kvm</a:t>
            </a:r>
            <a:r>
              <a:rPr lang="en-US" sz="1100" dirty="0">
                <a:latin typeface="Arial" panose="020B0604020202020204" pitchFamily="34" charset="0"/>
                <a:cs typeface="Arial" panose="020B0604020202020204" pitchFamily="34" charset="0"/>
              </a:rPr>
              <a:t>: Enables KVM for hardware virtualization.</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cpu</a:t>
            </a:r>
            <a:r>
              <a:rPr lang="en-US" sz="1100" dirty="0">
                <a:latin typeface="Arial" panose="020B0604020202020204" pitchFamily="34" charset="0"/>
                <a:cs typeface="Arial" panose="020B0604020202020204" pitchFamily="34" charset="0"/>
              </a:rPr>
              <a:t> host: Uses the host CPU features.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 2048: Allocates 2 GB of RAM for the virtual machine.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hda</a:t>
            </a:r>
            <a:r>
              <a:rPr lang="en-US" sz="1100" dirty="0">
                <a:latin typeface="Arial" panose="020B0604020202020204" pitchFamily="34" charset="0"/>
                <a:cs typeface="Arial" panose="020B0604020202020204" pitchFamily="34" charset="0"/>
              </a:rPr>
              <a:t> your_disk_image.qcow2: Specifies the disk image for the virtual machine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Tools such as </a:t>
            </a:r>
            <a:r>
              <a:rPr lang="en-US" sz="1100" dirty="0" err="1">
                <a:latin typeface="Arial" panose="020B0604020202020204" pitchFamily="34" charset="0"/>
                <a:cs typeface="Arial" panose="020B0604020202020204" pitchFamily="34" charset="0"/>
              </a:rPr>
              <a:t>libvirt</a:t>
            </a:r>
            <a:r>
              <a:rPr lang="en-US" sz="1100" dirty="0">
                <a:latin typeface="Arial" panose="020B0604020202020204" pitchFamily="34" charset="0"/>
                <a:cs typeface="Arial" panose="020B0604020202020204" pitchFamily="34" charset="0"/>
              </a:rPr>
              <a:t> or </a:t>
            </a:r>
            <a:r>
              <a:rPr lang="en-US" sz="1100" dirty="0" err="1">
                <a:latin typeface="Arial" panose="020B0604020202020204" pitchFamily="34" charset="0"/>
                <a:cs typeface="Arial" panose="020B0604020202020204" pitchFamily="34" charset="0"/>
              </a:rPr>
              <a:t>virt</a:t>
            </a:r>
            <a:r>
              <a:rPr lang="en-US" sz="1100" dirty="0">
                <a:latin typeface="Arial" panose="020B0604020202020204" pitchFamily="34" charset="0"/>
                <a:cs typeface="Arial" panose="020B0604020202020204" pitchFamily="34" charset="0"/>
              </a:rPr>
              <a:t>-manager abstract the details of starting KVM/QEMU virtual machines.</a:t>
            </a:r>
          </a:p>
        </p:txBody>
      </p:sp>
      <p:sp>
        <p:nvSpPr>
          <p:cNvPr id="36" name="TextBox 35">
            <a:extLst>
              <a:ext uri="{FF2B5EF4-FFF2-40B4-BE49-F238E27FC236}">
                <a16:creationId xmlns:a16="http://schemas.microsoft.com/office/drawing/2014/main" id="{97EBBA7A-C40E-41B8-9CA7-B9CDC50B6A18}"/>
              </a:ext>
            </a:extLst>
          </p:cNvPr>
          <p:cNvSpPr txBox="1"/>
          <p:nvPr/>
        </p:nvSpPr>
        <p:spPr>
          <a:xfrm>
            <a:off x="6051233" y="715476"/>
            <a:ext cx="2697480" cy="2139047"/>
          </a:xfrm>
          <a:prstGeom prst="rect">
            <a:avLst/>
          </a:prstGeom>
          <a:solidFill>
            <a:srgbClr val="0070C0"/>
          </a:solidFill>
        </p:spPr>
        <p:txBody>
          <a:bodyPr wrap="square">
            <a:spAutoFit/>
          </a:bodyPr>
          <a:lstStyle/>
          <a:p>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ps</a:t>
            </a:r>
            <a:r>
              <a:rPr lang="en-US" sz="700" b="1" dirty="0">
                <a:solidFill>
                  <a:schemeClr val="bg1"/>
                </a:solidFill>
                <a:latin typeface="Consolas" panose="020B0609020204030204" pitchFamily="49" charset="0"/>
              </a:rPr>
              <a:t> -</a:t>
            </a:r>
            <a:r>
              <a:rPr lang="en-US" sz="700" b="1" dirty="0" err="1">
                <a:solidFill>
                  <a:schemeClr val="bg1"/>
                </a:solidFill>
                <a:latin typeface="Consolas" panose="020B0609020204030204" pitchFamily="49" charset="0"/>
              </a:rPr>
              <a:t>ef</a:t>
            </a:r>
            <a:r>
              <a:rPr lang="en-US" sz="700" b="1" dirty="0">
                <a:solidFill>
                  <a:schemeClr val="bg1"/>
                </a:solidFill>
                <a:latin typeface="Consolas" panose="020B0609020204030204" pitchFamily="49" charset="0"/>
              </a:rPr>
              <a:t> | grep qemu-system-x86_64 </a:t>
            </a:r>
          </a:p>
          <a:p>
            <a:r>
              <a:rPr lang="en-US" sz="700" dirty="0" err="1">
                <a:solidFill>
                  <a:schemeClr val="bg1"/>
                </a:solidFill>
                <a:latin typeface="Consolas" panose="020B0609020204030204" pitchFamily="49" charset="0"/>
              </a:rPr>
              <a:t>libvirt</a:t>
            </a:r>
            <a:r>
              <a:rPr lang="en-US" sz="700" dirty="0">
                <a:solidFill>
                  <a:schemeClr val="bg1"/>
                </a:solidFill>
                <a:latin typeface="Consolas" panose="020B0609020204030204" pitchFamily="49" charset="0"/>
              </a:rPr>
              <a:t>+  756677       1  0 Dez14 ?        00:14:21 /</a:t>
            </a:r>
            <a:r>
              <a:rPr lang="en-US" sz="700" dirty="0" err="1">
                <a:solidFill>
                  <a:schemeClr val="bg1"/>
                </a:solidFill>
                <a:latin typeface="Consolas" panose="020B0609020204030204" pitchFamily="49" charset="0"/>
              </a:rPr>
              <a:t>usr</a:t>
            </a:r>
            <a:r>
              <a:rPr lang="en-US" sz="700" dirty="0">
                <a:solidFill>
                  <a:schemeClr val="bg1"/>
                </a:solidFill>
                <a:latin typeface="Consolas" panose="020B0609020204030204" pitchFamily="49" charset="0"/>
              </a:rPr>
              <a:t>/bin/qemu-system-x86_64 -name guest=ubuntu-1,debug-threads=on -S -object {"qom-type":"secret","id":"masterKey0","format":"raw","file":"/var/lib/</a:t>
            </a:r>
            <a:r>
              <a:rPr lang="en-US" sz="700" dirty="0" err="1">
                <a:solidFill>
                  <a:schemeClr val="bg1"/>
                </a:solidFill>
                <a:latin typeface="Consolas" panose="020B0609020204030204" pitchFamily="49" charset="0"/>
              </a:rPr>
              <a:t>libvirt</a:t>
            </a:r>
            <a:r>
              <a:rPr lang="en-US" sz="700" dirty="0">
                <a:solidFill>
                  <a:schemeClr val="bg1"/>
                </a:solidFill>
                <a:latin typeface="Consolas" panose="020B0609020204030204" pitchFamily="49" charset="0"/>
              </a:rPr>
              <a:t>/</a:t>
            </a:r>
            <a:r>
              <a:rPr lang="en-US" sz="700" dirty="0" err="1">
                <a:solidFill>
                  <a:schemeClr val="bg1"/>
                </a:solidFill>
                <a:latin typeface="Consolas" panose="020B0609020204030204" pitchFamily="49" charset="0"/>
              </a:rPr>
              <a:t>qemu</a:t>
            </a:r>
            <a:r>
              <a:rPr lang="en-US" sz="700" dirty="0">
                <a:solidFill>
                  <a:schemeClr val="bg1"/>
                </a:solidFill>
                <a:latin typeface="Consolas" panose="020B0609020204030204" pitchFamily="49" charset="0"/>
              </a:rPr>
              <a:t>/domain-50-ubuntu-1/master-</a:t>
            </a:r>
            <a:r>
              <a:rPr lang="en-US" sz="700" dirty="0" err="1">
                <a:solidFill>
                  <a:schemeClr val="bg1"/>
                </a:solidFill>
                <a:latin typeface="Consolas" panose="020B0609020204030204" pitchFamily="49" charset="0"/>
              </a:rPr>
              <a:t>key.aes</a:t>
            </a:r>
            <a:r>
              <a:rPr lang="en-US" sz="700" dirty="0">
                <a:solidFill>
                  <a:schemeClr val="bg1"/>
                </a:solidFill>
                <a:latin typeface="Consolas" panose="020B0609020204030204" pitchFamily="49" charset="0"/>
              </a:rPr>
              <a:t>"} -machine pc-q35-6.2,usb=</a:t>
            </a:r>
            <a:r>
              <a:rPr lang="en-US" sz="700" dirty="0" err="1">
                <a:solidFill>
                  <a:schemeClr val="bg1"/>
                </a:solidFill>
                <a:latin typeface="Consolas" panose="020B0609020204030204" pitchFamily="49" charset="0"/>
              </a:rPr>
              <a:t>off,vmport</a:t>
            </a:r>
            <a:r>
              <a:rPr lang="en-US" sz="700" dirty="0">
                <a:solidFill>
                  <a:schemeClr val="bg1"/>
                </a:solidFill>
                <a:latin typeface="Consolas" panose="020B0609020204030204" pitchFamily="49" charset="0"/>
              </a:rPr>
              <a:t>=</a:t>
            </a:r>
            <a:r>
              <a:rPr lang="en-US" sz="700" dirty="0" err="1">
                <a:solidFill>
                  <a:schemeClr val="bg1"/>
                </a:solidFill>
                <a:latin typeface="Consolas" panose="020B0609020204030204" pitchFamily="49" charset="0"/>
              </a:rPr>
              <a:t>off,dump</a:t>
            </a:r>
            <a:r>
              <a:rPr lang="en-US" sz="700" dirty="0">
                <a:solidFill>
                  <a:schemeClr val="bg1"/>
                </a:solidFill>
                <a:latin typeface="Consolas" panose="020B0609020204030204" pitchFamily="49" charset="0"/>
              </a:rPr>
              <a:t>-guest-core=</a:t>
            </a:r>
            <a:r>
              <a:rPr lang="en-US" sz="700" dirty="0" err="1">
                <a:solidFill>
                  <a:schemeClr val="bg1"/>
                </a:solidFill>
                <a:latin typeface="Consolas" panose="020B0609020204030204" pitchFamily="49" charset="0"/>
              </a:rPr>
              <a:t>off,memory</a:t>
            </a:r>
            <a:r>
              <a:rPr lang="en-US" sz="700" dirty="0">
                <a:solidFill>
                  <a:schemeClr val="bg1"/>
                </a:solidFill>
                <a:latin typeface="Consolas" panose="020B0609020204030204" pitchFamily="49" charset="0"/>
              </a:rPr>
              <a:t>-backend=</a:t>
            </a:r>
            <a:r>
              <a:rPr lang="en-US" sz="700" dirty="0" err="1">
                <a:solidFill>
                  <a:schemeClr val="bg1"/>
                </a:solidFill>
                <a:latin typeface="Consolas" panose="020B0609020204030204" pitchFamily="49" charset="0"/>
              </a:rPr>
              <a:t>pc.ram</a:t>
            </a:r>
            <a:r>
              <a:rPr lang="en-US" sz="700" dirty="0">
                <a:solidFill>
                  <a:schemeClr val="bg1"/>
                </a:solidFill>
                <a:latin typeface="Consolas" panose="020B0609020204030204" pitchFamily="49" charset="0"/>
              </a:rPr>
              <a:t> -accel </a:t>
            </a:r>
            <a:r>
              <a:rPr lang="en-US" sz="700" dirty="0" err="1">
                <a:solidFill>
                  <a:schemeClr val="bg1"/>
                </a:solidFill>
                <a:latin typeface="Consolas" panose="020B0609020204030204" pitchFamily="49" charset="0"/>
              </a:rPr>
              <a:t>kvm</a:t>
            </a:r>
            <a:r>
              <a:rPr lang="en-US" sz="700" dirty="0">
                <a:solidFill>
                  <a:schemeClr val="bg1"/>
                </a:solidFill>
                <a:latin typeface="Consolas" panose="020B0609020204030204" pitchFamily="49" charset="0"/>
              </a:rPr>
              <a:t> -</a:t>
            </a:r>
            <a:r>
              <a:rPr lang="en-US" sz="700" dirty="0" err="1">
                <a:solidFill>
                  <a:schemeClr val="bg1"/>
                </a:solidFill>
                <a:latin typeface="Consolas" panose="020B0609020204030204" pitchFamily="49" charset="0"/>
              </a:rPr>
              <a:t>cpu</a:t>
            </a:r>
            <a:r>
              <a:rPr lang="en-US" sz="700" dirty="0">
                <a:solidFill>
                  <a:schemeClr val="bg1"/>
                </a:solidFill>
                <a:latin typeface="Consolas" panose="020B0609020204030204" pitchFamily="49" charset="0"/>
              </a:rPr>
              <a:t> </a:t>
            </a:r>
            <a:r>
              <a:rPr lang="en-US" sz="700" dirty="0" err="1">
                <a:solidFill>
                  <a:schemeClr val="bg1"/>
                </a:solidFill>
                <a:latin typeface="Consolas" panose="020B0609020204030204" pitchFamily="49" charset="0"/>
              </a:rPr>
              <a:t>host,migratable</a:t>
            </a:r>
            <a:r>
              <a:rPr lang="en-US" sz="700" dirty="0">
                <a:solidFill>
                  <a:schemeClr val="bg1"/>
                </a:solidFill>
                <a:latin typeface="Consolas" panose="020B0609020204030204" pitchFamily="49" charset="0"/>
              </a:rPr>
              <a:t>=on -m 2048 -object {"qom-type":"memory-backend-ram","id":"pc.ram","size":2147483648} -overcommit mem-lock=off -</a:t>
            </a:r>
            <a:r>
              <a:rPr lang="en-US" sz="700" dirty="0" err="1">
                <a:solidFill>
                  <a:schemeClr val="bg1"/>
                </a:solidFill>
                <a:latin typeface="Consolas" panose="020B0609020204030204" pitchFamily="49" charset="0"/>
              </a:rPr>
              <a:t>smp</a:t>
            </a:r>
            <a:r>
              <a:rPr lang="en-US" sz="700" dirty="0">
                <a:solidFill>
                  <a:schemeClr val="bg1"/>
                </a:solidFill>
                <a:latin typeface="Consolas" panose="020B0609020204030204" pitchFamily="49" charset="0"/>
              </a:rPr>
              <a:t> 2,sockets=2,cores=1,threads=1 -</a:t>
            </a:r>
            <a:r>
              <a:rPr lang="en-US" sz="700" dirty="0" err="1">
                <a:solidFill>
                  <a:schemeClr val="bg1"/>
                </a:solidFill>
                <a:latin typeface="Consolas" panose="020B0609020204030204" pitchFamily="49" charset="0"/>
              </a:rPr>
              <a:t>uuid</a:t>
            </a:r>
            <a:r>
              <a:rPr lang="en-US" sz="700" dirty="0">
                <a:solidFill>
                  <a:schemeClr val="bg1"/>
                </a:solidFill>
                <a:latin typeface="Consolas" panose="020B0609020204030204" pitchFamily="49" charset="0"/>
              </a:rPr>
              <a:t> 283f1e7c-c249-44b7-bcd5-b48e406c32e4 -no-user-config -</a:t>
            </a:r>
            <a:r>
              <a:rPr lang="en-US" sz="700" dirty="0" err="1">
                <a:solidFill>
                  <a:schemeClr val="bg1"/>
                </a:solidFill>
                <a:latin typeface="Consolas" panose="020B0609020204030204" pitchFamily="49" charset="0"/>
              </a:rPr>
              <a:t>nodefaults</a:t>
            </a:r>
            <a:r>
              <a:rPr lang="en-US" sz="700" dirty="0">
                <a:solidFill>
                  <a:schemeClr val="bg1"/>
                </a:solidFill>
                <a:latin typeface="Consolas" panose="020B0609020204030204" pitchFamily="49" charset="0"/>
              </a:rPr>
              <a:t> -</a:t>
            </a:r>
            <a:r>
              <a:rPr lang="en-US" sz="700" dirty="0" err="1">
                <a:solidFill>
                  <a:schemeClr val="bg1"/>
                </a:solidFill>
                <a:latin typeface="Consolas" panose="020B0609020204030204" pitchFamily="49" charset="0"/>
              </a:rPr>
              <a:t>chardev</a:t>
            </a:r>
            <a:r>
              <a:rPr lang="en-US" sz="700" dirty="0">
                <a:solidFill>
                  <a:schemeClr val="bg1"/>
                </a:solidFill>
                <a:latin typeface="Consolas" panose="020B0609020204030204" pitchFamily="49" charset="0"/>
              </a:rPr>
              <a:t> </a:t>
            </a:r>
            <a:r>
              <a:rPr lang="en-US" sz="700" dirty="0" err="1">
                <a:solidFill>
                  <a:schemeClr val="bg1"/>
                </a:solidFill>
                <a:latin typeface="Consolas" panose="020B0609020204030204" pitchFamily="49" charset="0"/>
              </a:rPr>
              <a:t>socket,id</a:t>
            </a:r>
            <a:r>
              <a:rPr lang="en-US" sz="700" dirty="0">
                <a:solidFill>
                  <a:schemeClr val="bg1"/>
                </a:solidFill>
                <a:latin typeface="Consolas" panose="020B0609020204030204" pitchFamily="49" charset="0"/>
              </a:rPr>
              <a:t>=</a:t>
            </a:r>
            <a:r>
              <a:rPr lang="en-US" sz="700" dirty="0" err="1">
                <a:solidFill>
                  <a:schemeClr val="bg1"/>
                </a:solidFill>
                <a:latin typeface="Consolas" panose="020B0609020204030204" pitchFamily="49" charset="0"/>
              </a:rPr>
              <a:t>charmonitor,fd</a:t>
            </a:r>
            <a:r>
              <a:rPr lang="en-US" sz="700" dirty="0">
                <a:solidFill>
                  <a:schemeClr val="bg1"/>
                </a:solidFill>
                <a:latin typeface="Consolas" panose="020B0609020204030204" pitchFamily="49" charset="0"/>
              </a:rPr>
              <a:t>=43,server=</a:t>
            </a:r>
            <a:r>
              <a:rPr lang="en-US" sz="700" dirty="0" err="1">
                <a:solidFill>
                  <a:schemeClr val="bg1"/>
                </a:solidFill>
                <a:latin typeface="Consolas" panose="020B0609020204030204" pitchFamily="49" charset="0"/>
              </a:rPr>
              <a:t>on,wait</a:t>
            </a:r>
            <a:r>
              <a:rPr lang="en-US" sz="700" dirty="0">
                <a:solidFill>
                  <a:schemeClr val="bg1"/>
                </a:solidFill>
                <a:latin typeface="Consolas" panose="020B0609020204030204" pitchFamily="49" charset="0"/>
              </a:rPr>
              <a:t>=off -</a:t>
            </a:r>
            <a:r>
              <a:rPr lang="en-US" sz="700" dirty="0" err="1">
                <a:solidFill>
                  <a:schemeClr val="bg1"/>
                </a:solidFill>
                <a:latin typeface="Consolas" panose="020B0609020204030204" pitchFamily="49" charset="0"/>
              </a:rPr>
              <a:t>mon</a:t>
            </a:r>
            <a:r>
              <a:rPr lang="en-US" sz="700" dirty="0">
                <a:solidFill>
                  <a:schemeClr val="bg1"/>
                </a:solidFill>
                <a:latin typeface="Consolas" panose="020B0609020204030204" pitchFamily="49" charset="0"/>
              </a:rPr>
              <a:t> </a:t>
            </a:r>
            <a:r>
              <a:rPr lang="en-US" sz="700" dirty="0" err="1">
                <a:solidFill>
                  <a:schemeClr val="bg1"/>
                </a:solidFill>
                <a:latin typeface="Consolas" panose="020B0609020204030204" pitchFamily="49" charset="0"/>
              </a:rPr>
              <a:t>chardev</a:t>
            </a:r>
            <a:r>
              <a:rPr lang="en-US" sz="700" dirty="0">
                <a:solidFill>
                  <a:schemeClr val="bg1"/>
                </a:solidFill>
                <a:latin typeface="Consolas" panose="020B0609020204030204" pitchFamily="49" charset="0"/>
              </a:rPr>
              <a:t>=</a:t>
            </a:r>
            <a:r>
              <a:rPr lang="en-US" sz="700" dirty="0" err="1">
                <a:solidFill>
                  <a:schemeClr val="bg1"/>
                </a:solidFill>
                <a:latin typeface="Consolas" panose="020B0609020204030204" pitchFamily="49" charset="0"/>
              </a:rPr>
              <a:t>charmonitor,id</a:t>
            </a:r>
            <a:r>
              <a:rPr lang="en-US" sz="700" dirty="0">
                <a:solidFill>
                  <a:schemeClr val="bg1"/>
                </a:solidFill>
                <a:latin typeface="Consolas" panose="020B0609020204030204" pitchFamily="49" charset="0"/>
              </a:rPr>
              <a:t>=</a:t>
            </a:r>
            <a:r>
              <a:rPr lang="en-US" sz="700" dirty="0" err="1">
                <a:solidFill>
                  <a:schemeClr val="bg1"/>
                </a:solidFill>
                <a:latin typeface="Consolas" panose="020B0609020204030204" pitchFamily="49" charset="0"/>
              </a:rPr>
              <a:t>monitor,mode</a:t>
            </a:r>
            <a:r>
              <a:rPr lang="en-US" sz="700" dirty="0">
                <a:solidFill>
                  <a:schemeClr val="bg1"/>
                </a:solidFill>
                <a:latin typeface="Consolas" panose="020B0609020204030204" pitchFamily="49" charset="0"/>
              </a:rPr>
              <a:t>=control -</a:t>
            </a:r>
            <a:r>
              <a:rPr lang="en-US" sz="700" dirty="0" err="1">
                <a:solidFill>
                  <a:schemeClr val="bg1"/>
                </a:solidFill>
                <a:latin typeface="Consolas" panose="020B0609020204030204" pitchFamily="49" charset="0"/>
              </a:rPr>
              <a:t>rtc</a:t>
            </a:r>
            <a:r>
              <a:rPr lang="en-US" sz="700" dirty="0">
                <a:solidFill>
                  <a:schemeClr val="bg1"/>
                </a:solidFill>
                <a:latin typeface="Consolas" panose="020B0609020204030204" pitchFamily="49" charset="0"/>
              </a:rPr>
              <a:t> base=</a:t>
            </a:r>
            <a:r>
              <a:rPr lang="en-US" sz="700" dirty="0" err="1">
                <a:solidFill>
                  <a:schemeClr val="bg1"/>
                </a:solidFill>
                <a:latin typeface="Consolas" panose="020B0609020204030204" pitchFamily="49" charset="0"/>
              </a:rPr>
              <a:t>utc,driftfix</a:t>
            </a:r>
            <a:r>
              <a:rPr lang="en-US" sz="700" dirty="0">
                <a:solidFill>
                  <a:schemeClr val="bg1"/>
                </a:solidFill>
                <a:latin typeface="Consolas" panose="020B0609020204030204" pitchFamily="49" charset="0"/>
              </a:rPr>
              <a:t>=slew -global </a:t>
            </a:r>
            <a:r>
              <a:rPr lang="en-US" sz="700" dirty="0" err="1">
                <a:solidFill>
                  <a:schemeClr val="bg1"/>
                </a:solidFill>
                <a:latin typeface="Consolas" panose="020B0609020204030204" pitchFamily="49" charset="0"/>
              </a:rPr>
              <a:t>kvm-pit.lost_tick_policy</a:t>
            </a:r>
            <a:r>
              <a:rPr lang="en-US" sz="700" dirty="0">
                <a:solidFill>
                  <a:schemeClr val="bg1"/>
                </a:solidFill>
                <a:latin typeface="Consolas" panose="020B0609020204030204" pitchFamily="49" charset="0"/>
              </a:rPr>
              <a:t>=delay -no-</a:t>
            </a:r>
            <a:r>
              <a:rPr lang="en-US" sz="700" dirty="0" err="1">
                <a:solidFill>
                  <a:schemeClr val="bg1"/>
                </a:solidFill>
                <a:latin typeface="Consolas" panose="020B0609020204030204" pitchFamily="49" charset="0"/>
              </a:rPr>
              <a:t>hpet</a:t>
            </a:r>
            <a:r>
              <a:rPr lang="en-US" sz="700" dirty="0">
                <a:solidFill>
                  <a:schemeClr val="bg1"/>
                </a:solidFill>
                <a:latin typeface="Consolas" panose="020B0609020204030204" pitchFamily="49" charset="0"/>
              </a:rPr>
              <a:t> -no-shutdown -global ICH9-LPC.disable_s3=1 -global ICH9- …</a:t>
            </a:r>
          </a:p>
        </p:txBody>
      </p:sp>
      <p:pic>
        <p:nvPicPr>
          <p:cNvPr id="13" name="Picture 12">
            <a:extLst>
              <a:ext uri="{FF2B5EF4-FFF2-40B4-BE49-F238E27FC236}">
                <a16:creationId xmlns:a16="http://schemas.microsoft.com/office/drawing/2014/main" id="{EB86A406-69B1-48EE-8086-9B48B3C71339}"/>
              </a:ext>
            </a:extLst>
          </p:cNvPr>
          <p:cNvPicPr>
            <a:picLocks noChangeAspect="1"/>
          </p:cNvPicPr>
          <p:nvPr/>
        </p:nvPicPr>
        <p:blipFill rotWithShape="1">
          <a:blip r:embed="rId2"/>
          <a:srcRect l="943" t="2980" r="1429" b="6220"/>
          <a:stretch/>
        </p:blipFill>
        <p:spPr>
          <a:xfrm>
            <a:off x="6051232" y="3167797"/>
            <a:ext cx="2701281" cy="1549525"/>
          </a:xfrm>
          <a:prstGeom prst="rect">
            <a:avLst/>
          </a:prstGeom>
        </p:spPr>
      </p:pic>
      <p:sp>
        <p:nvSpPr>
          <p:cNvPr id="38" name="TextBox 37">
            <a:extLst>
              <a:ext uri="{FF2B5EF4-FFF2-40B4-BE49-F238E27FC236}">
                <a16:creationId xmlns:a16="http://schemas.microsoft.com/office/drawing/2014/main" id="{A6BE29E5-E13B-4247-AFE3-AA42E9B5F304}"/>
              </a:ext>
            </a:extLst>
          </p:cNvPr>
          <p:cNvSpPr txBox="1"/>
          <p:nvPr/>
        </p:nvSpPr>
        <p:spPr>
          <a:xfrm>
            <a:off x="6002557" y="4586517"/>
            <a:ext cx="2405351" cy="230832"/>
          </a:xfrm>
          <a:prstGeom prst="rect">
            <a:avLst/>
          </a:prstGeom>
          <a:noFill/>
        </p:spPr>
        <p:txBody>
          <a:bodyPr wrap="square">
            <a:spAutoFit/>
          </a:bodyPr>
          <a:lstStyle/>
          <a:p>
            <a:r>
              <a:rPr lang="en-US" sz="900" i="1" dirty="0">
                <a:latin typeface="Arial" panose="020B0604020202020204" pitchFamily="34" charset="0"/>
                <a:cs typeface="Arial" panose="020B0604020202020204" pitchFamily="34" charset="0"/>
              </a:rPr>
              <a:t>https://virt-manager.org/</a:t>
            </a:r>
          </a:p>
        </p:txBody>
      </p:sp>
      <p:sp>
        <p:nvSpPr>
          <p:cNvPr id="39" name="TextBox 38">
            <a:extLst>
              <a:ext uri="{FF2B5EF4-FFF2-40B4-BE49-F238E27FC236}">
                <a16:creationId xmlns:a16="http://schemas.microsoft.com/office/drawing/2014/main" id="{1E847456-4C0A-4E1A-B6C0-095106F85ECC}"/>
              </a:ext>
            </a:extLst>
          </p:cNvPr>
          <p:cNvSpPr txBox="1"/>
          <p:nvPr/>
        </p:nvSpPr>
        <p:spPr>
          <a:xfrm>
            <a:off x="6002556" y="2814418"/>
            <a:ext cx="2405351" cy="230832"/>
          </a:xfrm>
          <a:prstGeom prst="rect">
            <a:avLst/>
          </a:prstGeom>
          <a:noFill/>
        </p:spPr>
        <p:txBody>
          <a:bodyPr wrap="square">
            <a:spAutoFit/>
          </a:bodyPr>
          <a:lstStyle/>
          <a:p>
            <a:r>
              <a:rPr lang="en-US" sz="900" i="1" dirty="0" err="1">
                <a:latin typeface="Arial" panose="020B0604020202020204" pitchFamily="34" charset="0"/>
                <a:cs typeface="Arial" panose="020B0604020202020204" pitchFamily="34" charset="0"/>
              </a:rPr>
              <a:t>ps</a:t>
            </a:r>
            <a:r>
              <a:rPr lang="en-US" sz="900" i="1" dirty="0">
                <a:latin typeface="Arial" panose="020B0604020202020204" pitchFamily="34" charset="0"/>
                <a:cs typeface="Arial" panose="020B0604020202020204" pitchFamily="34" charset="0"/>
              </a:rPr>
              <a:t> -</a:t>
            </a:r>
            <a:r>
              <a:rPr lang="en-US" sz="900" i="1" dirty="0" err="1">
                <a:latin typeface="Arial" panose="020B0604020202020204" pitchFamily="34" charset="0"/>
                <a:cs typeface="Arial" panose="020B0604020202020204" pitchFamily="34" charset="0"/>
              </a:rPr>
              <a:t>ef</a:t>
            </a:r>
            <a:r>
              <a:rPr lang="en-US" sz="900" i="1" dirty="0">
                <a:latin typeface="Arial" panose="020B0604020202020204" pitchFamily="34" charset="0"/>
                <a:cs typeface="Arial" panose="020B0604020202020204" pitchFamily="34" charset="0"/>
              </a:rPr>
              <a:t> | grep qemu-system-x86_64 </a:t>
            </a:r>
          </a:p>
        </p:txBody>
      </p:sp>
    </p:spTree>
    <p:extLst>
      <p:ext uri="{BB962C8B-B14F-4D97-AF65-F5344CB8AC3E}">
        <p14:creationId xmlns:p14="http://schemas.microsoft.com/office/powerpoint/2010/main" val="239137794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Theory </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Anomaly detection </a:t>
            </a:r>
            <a:r>
              <a:rPr lang="en-US" b="0">
                <a:latin typeface="Arial" panose="020B0604020202020204" pitchFamily="34" charset="0"/>
                <a:cs typeface="Arial" panose="020B0604020202020204" pitchFamily="34" charset="0"/>
              </a:rPr>
              <a:t>for multivariate </a:t>
            </a:r>
            <a:r>
              <a:rPr lang="en-US" b="0" dirty="0">
                <a:latin typeface="Arial" panose="020B0604020202020204" pitchFamily="34" charset="0"/>
                <a:cs typeface="Arial" panose="020B0604020202020204" pitchFamily="34" charset="0"/>
              </a:rPr>
              <a:t>time series</a:t>
            </a:r>
          </a:p>
        </p:txBody>
      </p:sp>
      <p:pic>
        <p:nvPicPr>
          <p:cNvPr id="1026" name="Picture 2" descr=" Subsequence outliers in time series ">
            <a:extLst>
              <a:ext uri="{FF2B5EF4-FFF2-40B4-BE49-F238E27FC236}">
                <a16:creationId xmlns:a16="http://schemas.microsoft.com/office/drawing/2014/main" id="{C7A481F7-981A-453C-B638-BBD05316B8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0750" y="846993"/>
            <a:ext cx="4093210" cy="16124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3331F6C-318A-412B-BFF5-AEE09904CDEE}"/>
              </a:ext>
            </a:extLst>
          </p:cNvPr>
          <p:cNvSpPr txBox="1"/>
          <p:nvPr/>
        </p:nvSpPr>
        <p:spPr>
          <a:xfrm>
            <a:off x="4730750" y="2571750"/>
            <a:ext cx="4017963"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A review on outlier/anomaly detection in time series data, </a:t>
            </a:r>
            <a:r>
              <a:rPr lang="en-US" sz="800" dirty="0" err="1">
                <a:latin typeface="Arial" panose="020B0604020202020204" pitchFamily="34" charset="0"/>
                <a:cs typeface="Arial" panose="020B0604020202020204" pitchFamily="34" charset="0"/>
              </a:rPr>
              <a:t>Ane</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Blázquez</a:t>
            </a:r>
            <a:r>
              <a:rPr lang="en-US" sz="800" dirty="0">
                <a:latin typeface="Arial" panose="020B0604020202020204" pitchFamily="34" charset="0"/>
                <a:cs typeface="Arial" panose="020B0604020202020204" pitchFamily="34" charset="0"/>
              </a:rPr>
              <a:t>-García, et al.</a:t>
            </a:r>
          </a:p>
        </p:txBody>
      </p:sp>
      <p:graphicFrame>
        <p:nvGraphicFramePr>
          <p:cNvPr id="5" name="Table 4">
            <a:extLst>
              <a:ext uri="{FF2B5EF4-FFF2-40B4-BE49-F238E27FC236}">
                <a16:creationId xmlns:a16="http://schemas.microsoft.com/office/drawing/2014/main" id="{B83B8CBB-7407-4BB8-94AD-855664910B21}"/>
              </a:ext>
            </a:extLst>
          </p:cNvPr>
          <p:cNvGraphicFramePr>
            <a:graphicFrameLocks noGrp="1"/>
          </p:cNvGraphicFramePr>
          <p:nvPr>
            <p:extLst>
              <p:ext uri="{D42A27DB-BD31-4B8C-83A1-F6EECF244321}">
                <p14:modId xmlns:p14="http://schemas.microsoft.com/office/powerpoint/2010/main" val="1014849950"/>
              </p:ext>
            </p:extLst>
          </p:nvPr>
        </p:nvGraphicFramePr>
        <p:xfrm>
          <a:off x="395287" y="700088"/>
          <a:ext cx="4032251" cy="2217420"/>
        </p:xfrm>
        <a:graphic>
          <a:graphicData uri="http://schemas.openxmlformats.org/drawingml/2006/table">
            <a:tbl>
              <a:tblPr firstRow="1" bandRow="1">
                <a:tableStyleId>{5C22544A-7EE6-4342-B048-85BDC9FD1C3A}</a:tableStyleId>
              </a:tblPr>
              <a:tblGrid>
                <a:gridCol w="641033">
                  <a:extLst>
                    <a:ext uri="{9D8B030D-6E8A-4147-A177-3AD203B41FA5}">
                      <a16:colId xmlns:a16="http://schemas.microsoft.com/office/drawing/2014/main" val="3854812527"/>
                    </a:ext>
                  </a:extLst>
                </a:gridCol>
                <a:gridCol w="3391218">
                  <a:extLst>
                    <a:ext uri="{9D8B030D-6E8A-4147-A177-3AD203B41FA5}">
                      <a16:colId xmlns:a16="http://schemas.microsoft.com/office/drawing/2014/main" val="242105859"/>
                    </a:ext>
                  </a:extLst>
                </a:gridCol>
              </a:tblGrid>
              <a:tr h="0">
                <a:tc>
                  <a:txBody>
                    <a:bodyPr/>
                    <a:lstStyle/>
                    <a:p>
                      <a:pPr algn="l"/>
                      <a:r>
                        <a:rPr lang="en-US" sz="900" b="1">
                          <a:effectLst/>
                          <a:latin typeface="Arial" panose="020B0604020202020204" pitchFamily="34" charset="0"/>
                          <a:cs typeface="Arial" panose="020B0604020202020204" pitchFamily="34" charset="0"/>
                        </a:rPr>
                        <a:t>Model</a:t>
                      </a:r>
                    </a:p>
                  </a:txBody>
                  <a:tcPr marL="123825" marR="123825" marT="57150" marB="57150" anchor="ctr"/>
                </a:tc>
                <a:tc>
                  <a:txBody>
                    <a:bodyPr/>
                    <a:lstStyle/>
                    <a:p>
                      <a:pPr algn="l"/>
                      <a:r>
                        <a:rPr lang="en-US" sz="900" b="1" dirty="0">
                          <a:effectLst/>
                          <a:latin typeface="Arial" panose="020B0604020202020204" pitchFamily="34" charset="0"/>
                          <a:cs typeface="Arial" panose="020B0604020202020204" pitchFamily="34" charset="0"/>
                        </a:rPr>
                        <a:t>Paper reference</a:t>
                      </a:r>
                    </a:p>
                  </a:txBody>
                  <a:tcPr marL="123825" marR="123825" marT="57150" marB="57150" anchor="ctr"/>
                </a:tc>
                <a:extLst>
                  <a:ext uri="{0D108BD9-81ED-4DB2-BD59-A6C34878D82A}">
                    <a16:rowId xmlns:a16="http://schemas.microsoft.com/office/drawing/2014/main" val="2605759593"/>
                  </a:ext>
                </a:extLst>
              </a:tr>
              <a:tr h="0">
                <a:tc>
                  <a:txBody>
                    <a:bodyPr/>
                    <a:lstStyle/>
                    <a:p>
                      <a:pPr algn="l"/>
                      <a:r>
                        <a:rPr lang="en-US" sz="900" dirty="0">
                          <a:effectLst/>
                          <a:latin typeface="Arial" panose="020B0604020202020204" pitchFamily="34" charset="0"/>
                          <a:cs typeface="Arial" panose="020B0604020202020204" pitchFamily="34" charset="0"/>
                        </a:rPr>
                        <a:t>PCA</a:t>
                      </a:r>
                    </a:p>
                  </a:txBody>
                  <a:tcPr marL="123825" marR="123825" marT="57150" marB="57150" anchor="ctr"/>
                </a:tc>
                <a:tc>
                  <a:txBody>
                    <a:bodyPr/>
                    <a:lstStyle/>
                    <a:p>
                      <a:pPr algn="l"/>
                      <a:r>
                        <a:rPr lang="en-US" sz="900" b="1" dirty="0">
                          <a:effectLst/>
                          <a:latin typeface="Arial" panose="020B0604020202020204" pitchFamily="34" charset="0"/>
                          <a:cs typeface="Arial" panose="020B0604020202020204" pitchFamily="34" charset="0"/>
                        </a:rPr>
                        <a:t>[2003]</a:t>
                      </a:r>
                      <a:r>
                        <a:rPr lang="en-US" sz="900" dirty="0">
                          <a:effectLst/>
                          <a:latin typeface="Arial" panose="020B0604020202020204" pitchFamily="34" charset="0"/>
                          <a:cs typeface="Arial" panose="020B0604020202020204" pitchFamily="34" charset="0"/>
                        </a:rPr>
                        <a:t> </a:t>
                      </a:r>
                      <a:r>
                        <a:rPr lang="en-US" sz="900" dirty="0" err="1">
                          <a:effectLst/>
                          <a:latin typeface="Arial" panose="020B0604020202020204" pitchFamily="34" charset="0"/>
                          <a:cs typeface="Arial" panose="020B0604020202020204" pitchFamily="34" charset="0"/>
                        </a:rPr>
                        <a:t>Shyu</a:t>
                      </a:r>
                      <a:r>
                        <a:rPr lang="en-US" sz="900" dirty="0">
                          <a:effectLst/>
                          <a:latin typeface="Arial" panose="020B0604020202020204" pitchFamily="34" charset="0"/>
                          <a:cs typeface="Arial" panose="020B0604020202020204" pitchFamily="34" charset="0"/>
                        </a:rPr>
                        <a:t> M L, Chen S C, </a:t>
                      </a:r>
                      <a:r>
                        <a:rPr lang="en-US" sz="900" dirty="0" err="1">
                          <a:effectLst/>
                          <a:latin typeface="Arial" panose="020B0604020202020204" pitchFamily="34" charset="0"/>
                          <a:cs typeface="Arial" panose="020B0604020202020204" pitchFamily="34" charset="0"/>
                        </a:rPr>
                        <a:t>Sarinnapakorn</a:t>
                      </a:r>
                      <a:r>
                        <a:rPr lang="en-US" sz="900" dirty="0">
                          <a:effectLst/>
                          <a:latin typeface="Arial" panose="020B0604020202020204" pitchFamily="34" charset="0"/>
                          <a:cs typeface="Arial" panose="020B0604020202020204" pitchFamily="34" charset="0"/>
                        </a:rPr>
                        <a:t> K, et al. A novel anomaly detection scheme based on principal component classifier</a:t>
                      </a:r>
                    </a:p>
                  </a:txBody>
                  <a:tcPr marL="123825" marR="123825" marT="57150" marB="57150" anchor="ctr"/>
                </a:tc>
                <a:extLst>
                  <a:ext uri="{0D108BD9-81ED-4DB2-BD59-A6C34878D82A}">
                    <a16:rowId xmlns:a16="http://schemas.microsoft.com/office/drawing/2014/main" val="3741234934"/>
                  </a:ext>
                </a:extLst>
              </a:tr>
              <a:tr h="0">
                <a:tc>
                  <a:txBody>
                    <a:bodyPr/>
                    <a:lstStyle/>
                    <a:p>
                      <a:pPr algn="l"/>
                      <a:r>
                        <a:rPr lang="en-US" sz="900">
                          <a:effectLst/>
                          <a:latin typeface="Arial" panose="020B0604020202020204" pitchFamily="34" charset="0"/>
                          <a:cs typeface="Arial" panose="020B0604020202020204" pitchFamily="34" charset="0"/>
                        </a:rPr>
                        <a:t>iForest</a:t>
                      </a:r>
                    </a:p>
                  </a:txBody>
                  <a:tcPr marL="123825" marR="123825" marT="57150" marB="57150" anchor="ctr"/>
                </a:tc>
                <a:tc>
                  <a:txBody>
                    <a:bodyPr/>
                    <a:lstStyle/>
                    <a:p>
                      <a:pPr algn="l"/>
                      <a:r>
                        <a:rPr lang="en-US" sz="900" b="1" dirty="0">
                          <a:effectLst/>
                          <a:latin typeface="Arial" panose="020B0604020202020204" pitchFamily="34" charset="0"/>
                          <a:cs typeface="Arial" panose="020B0604020202020204" pitchFamily="34" charset="0"/>
                        </a:rPr>
                        <a:t>[ICDM'2008]</a:t>
                      </a:r>
                      <a:r>
                        <a:rPr lang="en-US" sz="900" dirty="0">
                          <a:effectLst/>
                          <a:latin typeface="Arial" panose="020B0604020202020204" pitchFamily="34" charset="0"/>
                          <a:cs typeface="Arial" panose="020B0604020202020204" pitchFamily="34" charset="0"/>
                        </a:rPr>
                        <a:t> Fei Tony Liu, Kai Ming Ting, </a:t>
                      </a:r>
                      <a:r>
                        <a:rPr lang="en-US" sz="900" dirty="0" err="1">
                          <a:effectLst/>
                          <a:latin typeface="Arial" panose="020B0604020202020204" pitchFamily="34" charset="0"/>
                          <a:cs typeface="Arial" panose="020B0604020202020204" pitchFamily="34" charset="0"/>
                        </a:rPr>
                        <a:t>Zhi</a:t>
                      </a:r>
                      <a:r>
                        <a:rPr lang="en-US" sz="900" dirty="0">
                          <a:effectLst/>
                          <a:latin typeface="Arial" panose="020B0604020202020204" pitchFamily="34" charset="0"/>
                          <a:cs typeface="Arial" panose="020B0604020202020204" pitchFamily="34" charset="0"/>
                        </a:rPr>
                        <a:t>-Hua Zhou: Isolation Forest</a:t>
                      </a:r>
                    </a:p>
                  </a:txBody>
                  <a:tcPr marL="123825" marR="123825" marT="57150" marB="57150" anchor="ctr"/>
                </a:tc>
                <a:extLst>
                  <a:ext uri="{0D108BD9-81ED-4DB2-BD59-A6C34878D82A}">
                    <a16:rowId xmlns:a16="http://schemas.microsoft.com/office/drawing/2014/main" val="4111101135"/>
                  </a:ext>
                </a:extLst>
              </a:tr>
              <a:tr h="0">
                <a:tc>
                  <a:txBody>
                    <a:bodyPr/>
                    <a:lstStyle/>
                    <a:p>
                      <a:pPr algn="l"/>
                      <a:r>
                        <a:rPr lang="en-US" sz="900">
                          <a:effectLst/>
                          <a:latin typeface="Arial" panose="020B0604020202020204" pitchFamily="34" charset="0"/>
                          <a:cs typeface="Arial" panose="020B0604020202020204" pitchFamily="34" charset="0"/>
                        </a:rPr>
                        <a:t>LODA</a:t>
                      </a:r>
                    </a:p>
                  </a:txBody>
                  <a:tcPr marL="123825" marR="123825" marT="57150" marB="57150" anchor="ctr"/>
                </a:tc>
                <a:tc>
                  <a:txBody>
                    <a:bodyPr/>
                    <a:lstStyle/>
                    <a:p>
                      <a:pPr algn="l"/>
                      <a:r>
                        <a:rPr lang="en-US" sz="900" b="1" dirty="0">
                          <a:effectLst/>
                          <a:latin typeface="Arial" panose="020B0604020202020204" pitchFamily="34" charset="0"/>
                          <a:cs typeface="Arial" panose="020B0604020202020204" pitchFamily="34" charset="0"/>
                        </a:rPr>
                        <a:t>[Machine Learning'2016]</a:t>
                      </a:r>
                      <a:r>
                        <a:rPr lang="en-US" sz="900" dirty="0">
                          <a:effectLst/>
                          <a:latin typeface="Arial" panose="020B0604020202020204" pitchFamily="34" charset="0"/>
                          <a:cs typeface="Arial" panose="020B0604020202020204" pitchFamily="34" charset="0"/>
                        </a:rPr>
                        <a:t> Tomás </a:t>
                      </a:r>
                      <a:r>
                        <a:rPr lang="en-US" sz="900" dirty="0" err="1">
                          <a:effectLst/>
                          <a:latin typeface="Arial" panose="020B0604020202020204" pitchFamily="34" charset="0"/>
                          <a:cs typeface="Arial" panose="020B0604020202020204" pitchFamily="34" charset="0"/>
                        </a:rPr>
                        <a:t>Pevný</a:t>
                      </a:r>
                      <a:r>
                        <a:rPr lang="en-US" sz="900" dirty="0">
                          <a:effectLst/>
                          <a:latin typeface="Arial" panose="020B0604020202020204" pitchFamily="34" charset="0"/>
                          <a:cs typeface="Arial" panose="020B0604020202020204" pitchFamily="34" charset="0"/>
                        </a:rPr>
                        <a:t>. </a:t>
                      </a:r>
                      <a:r>
                        <a:rPr lang="en-US" sz="900" dirty="0" err="1">
                          <a:effectLst/>
                          <a:latin typeface="Arial" panose="020B0604020202020204" pitchFamily="34" charset="0"/>
                          <a:cs typeface="Arial" panose="020B0604020202020204" pitchFamily="34" charset="0"/>
                        </a:rPr>
                        <a:t>Loda</a:t>
                      </a:r>
                      <a:r>
                        <a:rPr lang="en-US" sz="900" dirty="0">
                          <a:effectLst/>
                          <a:latin typeface="Arial" panose="020B0604020202020204" pitchFamily="34" charset="0"/>
                          <a:cs typeface="Arial" panose="020B0604020202020204" pitchFamily="34" charset="0"/>
                        </a:rPr>
                        <a:t>: Lightweight online detector of anomalies</a:t>
                      </a:r>
                    </a:p>
                  </a:txBody>
                  <a:tcPr marL="123825" marR="123825" marT="57150" marB="57150" anchor="ctr"/>
                </a:tc>
                <a:extLst>
                  <a:ext uri="{0D108BD9-81ED-4DB2-BD59-A6C34878D82A}">
                    <a16:rowId xmlns:a16="http://schemas.microsoft.com/office/drawing/2014/main" val="507416019"/>
                  </a:ext>
                </a:extLst>
              </a:tr>
              <a:tr h="0">
                <a:tc>
                  <a:txBody>
                    <a:bodyPr/>
                    <a:lstStyle/>
                    <a:p>
                      <a:pPr algn="l"/>
                      <a:r>
                        <a:rPr lang="en-US" sz="900" b="0" i="0" kern="1200" dirty="0">
                          <a:solidFill>
                            <a:schemeClr val="dk1"/>
                          </a:solidFill>
                          <a:effectLst/>
                          <a:latin typeface="Arial" panose="020B0604020202020204" pitchFamily="34" charset="0"/>
                          <a:ea typeface="+mn-ea"/>
                          <a:cs typeface="Arial" panose="020B0604020202020204" pitchFamily="34" charset="0"/>
                        </a:rPr>
                        <a:t>LSTM</a:t>
                      </a:r>
                      <a:endParaRPr lang="en-US" sz="900" dirty="0">
                        <a:effectLst/>
                        <a:latin typeface="Arial" panose="020B0604020202020204" pitchFamily="34" charset="0"/>
                        <a:cs typeface="Arial" panose="020B0604020202020204" pitchFamily="34" charset="0"/>
                      </a:endParaRPr>
                    </a:p>
                  </a:txBody>
                  <a:tcPr marL="123825" marR="123825" marT="57150" marB="57150" anchor="ctr"/>
                </a:tc>
                <a:tc>
                  <a:txBody>
                    <a:bodyPr/>
                    <a:lstStyle/>
                    <a:p>
                      <a:pPr algn="l"/>
                      <a:r>
                        <a:rPr lang="en-US" sz="900" b="1" i="0" kern="1200" dirty="0">
                          <a:solidFill>
                            <a:schemeClr val="dk1"/>
                          </a:solidFill>
                          <a:effectLst/>
                          <a:latin typeface="Arial" panose="020B0604020202020204" pitchFamily="34" charset="0"/>
                          <a:ea typeface="+mn-ea"/>
                          <a:cs typeface="Arial" panose="020B0604020202020204" pitchFamily="34" charset="0"/>
                        </a:rPr>
                        <a:t>[KDD'2018]</a:t>
                      </a:r>
                      <a:r>
                        <a:rPr lang="en-US" sz="900" b="0" i="0" kern="1200" dirty="0">
                          <a:solidFill>
                            <a:schemeClr val="dk1"/>
                          </a:solidFill>
                          <a:effectLst/>
                          <a:latin typeface="Arial" panose="020B0604020202020204" pitchFamily="34" charset="0"/>
                          <a:ea typeface="+mn-ea"/>
                          <a:cs typeface="Arial" panose="020B0604020202020204" pitchFamily="34" charset="0"/>
                        </a:rPr>
                        <a:t> Kyle </a:t>
                      </a:r>
                      <a:r>
                        <a:rPr lang="en-US" sz="900" b="0" i="0" kern="1200" dirty="0" err="1">
                          <a:solidFill>
                            <a:schemeClr val="dk1"/>
                          </a:solidFill>
                          <a:effectLst/>
                          <a:latin typeface="Arial" panose="020B0604020202020204" pitchFamily="34" charset="0"/>
                          <a:ea typeface="+mn-ea"/>
                          <a:cs typeface="Arial" panose="020B0604020202020204" pitchFamily="34" charset="0"/>
                        </a:rPr>
                        <a:t>Hundman</a:t>
                      </a:r>
                      <a:r>
                        <a:rPr lang="en-US" sz="900" b="0" i="0" kern="1200" dirty="0">
                          <a:solidFill>
                            <a:schemeClr val="dk1"/>
                          </a:solidFill>
                          <a:effectLst/>
                          <a:latin typeface="Arial" panose="020B0604020202020204" pitchFamily="34" charset="0"/>
                          <a:ea typeface="+mn-ea"/>
                          <a:cs typeface="Arial" panose="020B0604020202020204" pitchFamily="34" charset="0"/>
                        </a:rPr>
                        <a:t>, Valentino Constantinou, Christopher Laporte, Ian Colwell, Tom </a:t>
                      </a:r>
                      <a:r>
                        <a:rPr lang="en-US" sz="900" b="0" i="0" kern="1200" dirty="0" err="1">
                          <a:solidFill>
                            <a:schemeClr val="dk1"/>
                          </a:solidFill>
                          <a:effectLst/>
                          <a:latin typeface="Arial" panose="020B0604020202020204" pitchFamily="34" charset="0"/>
                          <a:ea typeface="+mn-ea"/>
                          <a:cs typeface="Arial" panose="020B0604020202020204" pitchFamily="34" charset="0"/>
                        </a:rPr>
                        <a:t>Söderström</a:t>
                      </a:r>
                      <a:r>
                        <a:rPr lang="en-US" sz="900" b="0" i="0" kern="1200" dirty="0">
                          <a:solidFill>
                            <a:schemeClr val="dk1"/>
                          </a:solidFill>
                          <a:effectLst/>
                          <a:latin typeface="Arial" panose="020B0604020202020204" pitchFamily="34" charset="0"/>
                          <a:ea typeface="+mn-ea"/>
                          <a:cs typeface="Arial" panose="020B0604020202020204" pitchFamily="34" charset="0"/>
                        </a:rPr>
                        <a:t>. Detecting Spacecraft Anomalies Using LSTMs and Nonparametric Dynamic Thresholding</a:t>
                      </a:r>
                      <a:endParaRPr lang="en-US" sz="900" dirty="0">
                        <a:effectLst/>
                        <a:latin typeface="Arial" panose="020B0604020202020204" pitchFamily="34" charset="0"/>
                        <a:cs typeface="Arial" panose="020B0604020202020204" pitchFamily="34" charset="0"/>
                      </a:endParaRPr>
                    </a:p>
                  </a:txBody>
                  <a:tcPr marL="123825" marR="123825" marT="57150" marB="57150" anchor="ctr"/>
                </a:tc>
                <a:extLst>
                  <a:ext uri="{0D108BD9-81ED-4DB2-BD59-A6C34878D82A}">
                    <a16:rowId xmlns:a16="http://schemas.microsoft.com/office/drawing/2014/main" val="1807486157"/>
                  </a:ext>
                </a:extLst>
              </a:tr>
            </a:tbl>
          </a:graphicData>
        </a:graphic>
      </p:graphicFrame>
      <p:sp>
        <p:nvSpPr>
          <p:cNvPr id="6" name="TextBox 5">
            <a:extLst>
              <a:ext uri="{FF2B5EF4-FFF2-40B4-BE49-F238E27FC236}">
                <a16:creationId xmlns:a16="http://schemas.microsoft.com/office/drawing/2014/main" id="{AE493F38-2058-4E6B-AA39-BE9075E2A057}"/>
              </a:ext>
            </a:extLst>
          </p:cNvPr>
          <p:cNvSpPr txBox="1"/>
          <p:nvPr/>
        </p:nvSpPr>
        <p:spPr>
          <a:xfrm>
            <a:off x="1158240" y="4943445"/>
            <a:ext cx="4572000" cy="200055"/>
          </a:xfrm>
          <a:prstGeom prst="rect">
            <a:avLst/>
          </a:prstGeom>
          <a:noFill/>
        </p:spPr>
        <p:txBody>
          <a:bodyPr wrap="square">
            <a:spAutoFit/>
          </a:bodyPr>
          <a:lstStyle/>
          <a:p>
            <a:r>
              <a:rPr lang="en-US" sz="700" dirty="0">
                <a:latin typeface="Arial" panose="020B0604020202020204" pitchFamily="34" charset="0"/>
                <a:cs typeface="Arial" panose="020B0604020202020204" pitchFamily="34" charset="0"/>
              </a:rPr>
              <a:t>Comprehensive list of techniques: https://github.com/durgeshsamariya/awesome-outlier-detection-resources</a:t>
            </a:r>
          </a:p>
        </p:txBody>
      </p:sp>
      <p:sp>
        <p:nvSpPr>
          <p:cNvPr id="8" name="TextBox 7">
            <a:extLst>
              <a:ext uri="{FF2B5EF4-FFF2-40B4-BE49-F238E27FC236}">
                <a16:creationId xmlns:a16="http://schemas.microsoft.com/office/drawing/2014/main" id="{B52CD635-960C-48CE-A4AB-09243E7A2BDC}"/>
              </a:ext>
            </a:extLst>
          </p:cNvPr>
          <p:cNvSpPr txBox="1"/>
          <p:nvPr/>
        </p:nvSpPr>
        <p:spPr>
          <a:xfrm>
            <a:off x="349091" y="3072304"/>
            <a:ext cx="4078447" cy="861774"/>
          </a:xfrm>
          <a:prstGeom prst="rect">
            <a:avLst/>
          </a:prstGeom>
          <a:noFill/>
        </p:spPr>
        <p:txBody>
          <a:bodyPr wrap="square">
            <a:spAutoFit/>
          </a:bodyPr>
          <a:lstStyle/>
          <a:p>
            <a:pPr algn="l"/>
            <a:r>
              <a:rPr lang="en-US" sz="1000" b="1" i="0" dirty="0">
                <a:solidFill>
                  <a:srgbClr val="242424"/>
                </a:solidFill>
                <a:effectLst/>
                <a:latin typeface="Arial" panose="020B0604020202020204" pitchFamily="34" charset="0"/>
                <a:cs typeface="Arial" panose="020B0604020202020204" pitchFamily="34" charset="0"/>
              </a:rPr>
              <a:t>Lightweight Online Detector of Anomalies (LODA)</a:t>
            </a:r>
          </a:p>
          <a:p>
            <a:pPr algn="l"/>
            <a:r>
              <a:rPr lang="en-US" sz="1000" b="0" i="0" dirty="0">
                <a:solidFill>
                  <a:srgbClr val="242424"/>
                </a:solidFill>
                <a:effectLst/>
                <a:latin typeface="Arial" panose="020B0604020202020204" pitchFamily="34" charset="0"/>
                <a:cs typeface="Arial" panose="020B0604020202020204" pitchFamily="34" charset="0"/>
              </a:rPr>
              <a:t>Given a set of data points, the algorithm randomly creates numerous sparse random projections, and then fits a 1-dimensional density model. Then, “surprise” is measured based on the density estimator (i.e., adaptive histogram estimator).</a:t>
            </a:r>
          </a:p>
        </p:txBody>
      </p:sp>
    </p:spTree>
    <p:extLst>
      <p:ext uri="{BB962C8B-B14F-4D97-AF65-F5344CB8AC3E}">
        <p14:creationId xmlns:p14="http://schemas.microsoft.com/office/powerpoint/2010/main" val="30186530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Theory </a:t>
            </a:r>
            <a:br>
              <a:rPr lang="en-US" dirty="0">
                <a:latin typeface="Arial" panose="020B0604020202020204" pitchFamily="34" charset="0"/>
                <a:cs typeface="Arial" panose="020B0604020202020204" pitchFamily="34" charset="0"/>
              </a:rPr>
            </a:br>
            <a:r>
              <a:rPr lang="en-US" b="0" dirty="0">
                <a:latin typeface="Arial" panose="020B0604020202020204" pitchFamily="34" charset="0"/>
                <a:cs typeface="Arial" panose="020B0604020202020204" pitchFamily="34" charset="0"/>
              </a:rPr>
              <a:t>Anomaly detection </a:t>
            </a:r>
            <a:r>
              <a:rPr lang="en-US" b="0">
                <a:latin typeface="Arial" panose="020B0604020202020204" pitchFamily="34" charset="0"/>
                <a:cs typeface="Arial" panose="020B0604020202020204" pitchFamily="34" charset="0"/>
              </a:rPr>
              <a:t>for multivariate </a:t>
            </a:r>
            <a:r>
              <a:rPr lang="en-US" b="0" dirty="0">
                <a:latin typeface="Arial" panose="020B0604020202020204" pitchFamily="34" charset="0"/>
                <a:cs typeface="Arial" panose="020B0604020202020204" pitchFamily="34" charset="0"/>
              </a:rPr>
              <a:t>time series</a:t>
            </a:r>
          </a:p>
        </p:txBody>
      </p:sp>
      <p:sp>
        <p:nvSpPr>
          <p:cNvPr id="6" name="TextBox 5">
            <a:extLst>
              <a:ext uri="{FF2B5EF4-FFF2-40B4-BE49-F238E27FC236}">
                <a16:creationId xmlns:a16="http://schemas.microsoft.com/office/drawing/2014/main" id="{AE493F38-2058-4E6B-AA39-BE9075E2A057}"/>
              </a:ext>
            </a:extLst>
          </p:cNvPr>
          <p:cNvSpPr txBox="1"/>
          <p:nvPr/>
        </p:nvSpPr>
        <p:spPr>
          <a:xfrm>
            <a:off x="1158240" y="4943445"/>
            <a:ext cx="4572000" cy="200055"/>
          </a:xfrm>
          <a:prstGeom prst="rect">
            <a:avLst/>
          </a:prstGeom>
          <a:noFill/>
        </p:spPr>
        <p:txBody>
          <a:bodyPr wrap="square">
            <a:spAutoFit/>
          </a:bodyPr>
          <a:lstStyle/>
          <a:p>
            <a:r>
              <a:rPr lang="en-US" sz="700" dirty="0">
                <a:latin typeface="Arial" panose="020B0604020202020204" pitchFamily="34" charset="0"/>
                <a:cs typeface="Arial" panose="020B0604020202020204" pitchFamily="34" charset="0"/>
              </a:rPr>
              <a:t>Comprehensive list of techniques: https://github.com/durgeshsamariya/awesome-outlier-detection-resources</a:t>
            </a:r>
          </a:p>
        </p:txBody>
      </p:sp>
      <p:sp>
        <p:nvSpPr>
          <p:cNvPr id="9" name="TextBox 8">
            <a:extLst>
              <a:ext uri="{FF2B5EF4-FFF2-40B4-BE49-F238E27FC236}">
                <a16:creationId xmlns:a16="http://schemas.microsoft.com/office/drawing/2014/main" id="{4B8D51BC-B37B-40FE-BF86-2C1357C4FA81}"/>
              </a:ext>
            </a:extLst>
          </p:cNvPr>
          <p:cNvSpPr txBox="1"/>
          <p:nvPr/>
        </p:nvSpPr>
        <p:spPr>
          <a:xfrm>
            <a:off x="395287" y="700088"/>
            <a:ext cx="4572000" cy="3323987"/>
          </a:xfrm>
          <a:prstGeom prst="rect">
            <a:avLst/>
          </a:prstGeom>
          <a:noFill/>
        </p:spPr>
        <p:txBody>
          <a:bodyPr wrap="square">
            <a:spAutoFit/>
          </a:bodyPr>
          <a:lstStyle/>
          <a:p>
            <a:pPr algn="l" fontAlgn="auto"/>
            <a:r>
              <a:rPr lang="en-US" sz="1000" b="0" i="0" dirty="0">
                <a:effectLst/>
                <a:latin typeface="Arial" panose="020B0604020202020204" pitchFamily="34" charset="0"/>
                <a:cs typeface="Arial" panose="020B0604020202020204" pitchFamily="34" charset="0"/>
              </a:rPr>
              <a:t>As the problem above clearly has zero Anomaly data, this unsupervised Anomaly detection problem will be treated as an outlier detection problem. There are several approaches to deal with this problem, which are as follows:</a:t>
            </a:r>
          </a:p>
          <a:p>
            <a:pPr algn="l" fontAlgn="auto"/>
            <a:endParaRPr lang="en-US" sz="1000" b="0" i="0" dirty="0">
              <a:effectLst/>
              <a:latin typeface="Arial" panose="020B0604020202020204" pitchFamily="34" charset="0"/>
              <a:cs typeface="Arial" panose="020B0604020202020204" pitchFamily="34" charset="0"/>
            </a:endParaRPr>
          </a:p>
          <a:p>
            <a:pPr algn="l" fontAlgn="auto"/>
            <a:r>
              <a:rPr lang="en-US" sz="1000" b="1" i="0" dirty="0">
                <a:effectLst/>
                <a:latin typeface="Arial" panose="020B0604020202020204" pitchFamily="34" charset="0"/>
                <a:cs typeface="Arial" panose="020B0604020202020204" pitchFamily="34" charset="0"/>
              </a:rPr>
              <a:t>Density Based</a:t>
            </a:r>
            <a:endParaRPr lang="en-US" sz="1000" b="0" i="0" dirty="0">
              <a:effectLst/>
              <a:latin typeface="Arial" panose="020B0604020202020204" pitchFamily="34" charset="0"/>
              <a:cs typeface="Arial" panose="020B0604020202020204" pitchFamily="34" charset="0"/>
            </a:endParaRPr>
          </a:p>
          <a:p>
            <a:pPr marL="171450" indent="-171450" fontAlgn="auto">
              <a:buFont typeface="Arial" panose="020B0604020202020204" pitchFamily="34" charset="0"/>
              <a:buChar char="•"/>
            </a:pPr>
            <a:r>
              <a:rPr lang="en-US" sz="1000" dirty="0">
                <a:effectLst/>
                <a:latin typeface="Arial" panose="020B0604020202020204" pitchFamily="34" charset="0"/>
                <a:cs typeface="Arial" panose="020B0604020202020204" pitchFamily="34" charset="0"/>
              </a:rPr>
              <a:t>RKDE: Robust Kernel Density Estimation</a:t>
            </a:r>
          </a:p>
          <a:p>
            <a:pPr marL="171450" indent="-171450" fontAlgn="auto">
              <a:buFont typeface="Arial" panose="020B0604020202020204" pitchFamily="34" charset="0"/>
              <a:buChar char="•"/>
            </a:pPr>
            <a:r>
              <a:rPr lang="en-US" sz="1000" dirty="0">
                <a:effectLst/>
                <a:latin typeface="Arial" panose="020B0604020202020204" pitchFamily="34" charset="0"/>
                <a:cs typeface="Arial" panose="020B0604020202020204" pitchFamily="34" charset="0"/>
              </a:rPr>
              <a:t>DBSCAN: Density-Based Spatial Clustering of Applications with Noise</a:t>
            </a:r>
          </a:p>
          <a:p>
            <a:pPr marL="171450" indent="-171450" fontAlgn="auto">
              <a:buFont typeface="Arial" panose="020B0604020202020204" pitchFamily="34" charset="0"/>
              <a:buChar char="•"/>
            </a:pPr>
            <a:r>
              <a:rPr lang="en-US" sz="1000" dirty="0">
                <a:effectLst/>
                <a:latin typeface="Arial" panose="020B0604020202020204" pitchFamily="34" charset="0"/>
                <a:cs typeface="Arial" panose="020B0604020202020204" pitchFamily="34" charset="0"/>
              </a:rPr>
              <a:t>EGMM: Ensemble Gaussian Mixture Model</a:t>
            </a:r>
          </a:p>
          <a:p>
            <a:pPr algn="l" fontAlgn="auto"/>
            <a:endParaRPr lang="en-US" sz="1000" b="0" i="0" dirty="0">
              <a:effectLst/>
              <a:latin typeface="Arial" panose="020B0604020202020204" pitchFamily="34" charset="0"/>
              <a:cs typeface="Arial" panose="020B0604020202020204" pitchFamily="34" charset="0"/>
            </a:endParaRPr>
          </a:p>
          <a:p>
            <a:pPr algn="l" fontAlgn="auto"/>
            <a:r>
              <a:rPr lang="en-US" sz="1000" b="1" i="0" dirty="0" err="1">
                <a:effectLst/>
                <a:latin typeface="Arial" panose="020B0604020202020204" pitchFamily="34" charset="0"/>
                <a:cs typeface="Arial" panose="020B0604020202020204" pitchFamily="34" charset="0"/>
              </a:rPr>
              <a:t>Neighbour</a:t>
            </a:r>
            <a:r>
              <a:rPr lang="en-US" sz="1000" b="1" i="0" dirty="0">
                <a:effectLst/>
                <a:latin typeface="Arial" panose="020B0604020202020204" pitchFamily="34" charset="0"/>
                <a:cs typeface="Arial" panose="020B0604020202020204" pitchFamily="34" charset="0"/>
              </a:rPr>
              <a:t> or Distance Based</a:t>
            </a:r>
            <a:endParaRPr lang="en-US" sz="1000" b="0" i="0" dirty="0">
              <a:effectLst/>
              <a:latin typeface="Arial" panose="020B0604020202020204" pitchFamily="34" charset="0"/>
              <a:cs typeface="Arial" panose="020B0604020202020204" pitchFamily="34" charset="0"/>
            </a:endParaRP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LOF: Local Outlier Factor</a:t>
            </a: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ABOD: </a:t>
            </a:r>
            <a:r>
              <a:rPr lang="en-US" sz="1000" dirty="0" err="1">
                <a:latin typeface="Arial" panose="020B0604020202020204" pitchFamily="34" charset="0"/>
                <a:cs typeface="Arial" panose="020B0604020202020204" pitchFamily="34" charset="0"/>
              </a:rPr>
              <a:t>kNN</a:t>
            </a:r>
            <a:r>
              <a:rPr lang="en-US" sz="1000" dirty="0">
                <a:latin typeface="Arial" panose="020B0604020202020204" pitchFamily="34" charset="0"/>
                <a:cs typeface="Arial" panose="020B0604020202020204" pitchFamily="34" charset="0"/>
              </a:rPr>
              <a:t> Angle-Based Outlier Detector</a:t>
            </a: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ORCA: Outlier detection and Robust Clustering</a:t>
            </a:r>
          </a:p>
          <a:p>
            <a:pPr algn="l" fontAlgn="auto"/>
            <a:endParaRPr lang="en-US" sz="1000" b="0" i="0" dirty="0">
              <a:effectLst/>
              <a:latin typeface="Arial" panose="020B0604020202020204" pitchFamily="34" charset="0"/>
              <a:cs typeface="Arial" panose="020B0604020202020204" pitchFamily="34" charset="0"/>
            </a:endParaRPr>
          </a:p>
          <a:p>
            <a:pPr algn="l" fontAlgn="auto"/>
            <a:r>
              <a:rPr lang="en-US" sz="1000" b="1" i="0" dirty="0">
                <a:effectLst/>
                <a:latin typeface="Arial" panose="020B0604020202020204" pitchFamily="34" charset="0"/>
                <a:cs typeface="Arial" panose="020B0604020202020204" pitchFamily="34" charset="0"/>
              </a:rPr>
              <a:t>Quantile Based</a:t>
            </a:r>
            <a:endParaRPr lang="en-US" sz="1000" b="0" i="0" dirty="0">
              <a:effectLst/>
              <a:latin typeface="Arial" panose="020B0604020202020204" pitchFamily="34" charset="0"/>
              <a:cs typeface="Arial" panose="020B0604020202020204" pitchFamily="34" charset="0"/>
            </a:endParaRP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OCSVM: One-class SVM</a:t>
            </a: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SVDD: Support Vector Data Description</a:t>
            </a:r>
          </a:p>
          <a:p>
            <a:pPr algn="l" fontAlgn="auto"/>
            <a:endParaRPr lang="en-US" sz="1000" b="0" i="0" dirty="0">
              <a:effectLst/>
              <a:latin typeface="Arial" panose="020B0604020202020204" pitchFamily="34" charset="0"/>
              <a:cs typeface="Arial" panose="020B0604020202020204" pitchFamily="34" charset="0"/>
            </a:endParaRPr>
          </a:p>
          <a:p>
            <a:pPr algn="l" fontAlgn="auto"/>
            <a:r>
              <a:rPr lang="en-US" sz="1000" b="1" i="0" dirty="0">
                <a:effectLst/>
                <a:latin typeface="Arial" panose="020B0604020202020204" pitchFamily="34" charset="0"/>
                <a:cs typeface="Arial" panose="020B0604020202020204" pitchFamily="34" charset="0"/>
              </a:rPr>
              <a:t>Projection Based</a:t>
            </a:r>
            <a:endParaRPr lang="en-US" sz="1000" b="0" i="0" dirty="0">
              <a:effectLst/>
              <a:latin typeface="Arial" panose="020B0604020202020204" pitchFamily="34" charset="0"/>
              <a:cs typeface="Arial" panose="020B0604020202020204" pitchFamily="34" charset="0"/>
            </a:endParaRP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IFOR: Isolation Forest</a:t>
            </a:r>
          </a:p>
          <a:p>
            <a:pPr marL="171450" indent="-171450" fontAlgn="auto">
              <a:buFont typeface="Arial" panose="020B0604020202020204" pitchFamily="34" charset="0"/>
              <a:buChar char="•"/>
            </a:pPr>
            <a:r>
              <a:rPr lang="en-US" sz="1000" dirty="0">
                <a:latin typeface="Arial" panose="020B0604020202020204" pitchFamily="34" charset="0"/>
                <a:cs typeface="Arial" panose="020B0604020202020204" pitchFamily="34" charset="0"/>
              </a:rPr>
              <a:t>LODA: Lightweight Online Detector of Anomalies</a:t>
            </a:r>
          </a:p>
        </p:txBody>
      </p:sp>
    </p:spTree>
    <p:extLst>
      <p:ext uri="{BB962C8B-B14F-4D97-AF65-F5344CB8AC3E}">
        <p14:creationId xmlns:p14="http://schemas.microsoft.com/office/powerpoint/2010/main" val="27077407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90526</TotalTime>
  <Words>8960</Words>
  <Application>Microsoft Office PowerPoint</Application>
  <PresentationFormat>On-screen Show (16:9)</PresentationFormat>
  <Paragraphs>1350</Paragraphs>
  <Slides>42</Slides>
  <Notes>6</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42</vt:i4>
      </vt:variant>
    </vt:vector>
  </HeadingPairs>
  <TitlesOfParts>
    <vt:vector size="61" baseType="lpstr">
      <vt:lpstr>Fira Code</vt:lpstr>
      <vt:lpstr>FrutigerNext LT Light</vt:lpstr>
      <vt:lpstr>FrutigerNext LT Medium</vt:lpstr>
      <vt:lpstr>FrutigerNext LT Regular</vt:lpstr>
      <vt:lpstr>Microsoft YaHei</vt:lpstr>
      <vt:lpstr>Microsoft YaHei</vt:lpstr>
      <vt:lpstr>ＭＳ Ｐゴシック</vt:lpstr>
      <vt:lpstr>ＭＳ Ｐゴシック</vt:lpstr>
      <vt:lpstr>黑体</vt:lpstr>
      <vt:lpstr>宋体</vt:lpstr>
      <vt:lpstr>华文细黑</vt:lpstr>
      <vt:lpstr>Arial</vt:lpstr>
      <vt:lpstr>Calibri</vt:lpstr>
      <vt:lpstr>Cambria Math</vt:lpstr>
      <vt:lpstr>Consolas</vt:lpstr>
      <vt:lpstr>Wingdings</vt:lpstr>
      <vt:lpstr>Cover Page Image Horizontal Logo</vt:lpstr>
      <vt:lpstr>8_主题1</vt:lpstr>
      <vt:lpstr>End page</vt:lpstr>
      <vt:lpstr>Hypervisor Anomaly Detection Multivariate time series analysis </vt:lpstr>
      <vt:lpstr>Indirect Hypervisor Anomaly Detection Description</vt:lpstr>
      <vt:lpstr>Indirect Hypervisor Anomaly Detection Detecting Faulty Hypervisors using VMs Metrics</vt:lpstr>
      <vt:lpstr>Problem Definition Limited Health Monitoring</vt:lpstr>
      <vt:lpstr>Problem overview</vt:lpstr>
      <vt:lpstr>Hypervisor Health Behavior Evaluation</vt:lpstr>
      <vt:lpstr>KVM</vt:lpstr>
      <vt:lpstr>Theory  Anomaly detection for multivariate time series</vt:lpstr>
      <vt:lpstr>Theory  Anomaly detection for multivariate time series</vt:lpstr>
      <vt:lpstr>Metrics  Overview</vt:lpstr>
      <vt:lpstr>Metrics Perf events statistics</vt:lpstr>
      <vt:lpstr>Metrics CPU</vt:lpstr>
      <vt:lpstr>Metrics Memory</vt:lpstr>
      <vt:lpstr>Metrics Network</vt:lpstr>
      <vt:lpstr>Metrics Disk</vt:lpstr>
      <vt:lpstr>Datasets Hosts</vt:lpstr>
      <vt:lpstr>Algorithm Design Attribution Theory</vt:lpstr>
      <vt:lpstr>Algorithm Design Procedure</vt:lpstr>
      <vt:lpstr>Algorithm Design Change Point detection</vt:lpstr>
      <vt:lpstr>Algorithm Design Dynamic Filtering</vt:lpstr>
      <vt:lpstr>Algorithm Design Correlation strength</vt:lpstr>
      <vt:lpstr>Algorithm Design Interface and Parameters</vt:lpstr>
      <vt:lpstr> Metrics Collector</vt:lpstr>
      <vt:lpstr>Injecting Stress</vt:lpstr>
      <vt:lpstr>Experimental Testbed Overview</vt:lpstr>
      <vt:lpstr>Experimental Testbed Virtualization Platform and Metrics</vt:lpstr>
      <vt:lpstr>Experimental Testbed Faults List</vt:lpstr>
      <vt:lpstr>Experimental Testbed Evaluation Framework</vt:lpstr>
      <vt:lpstr>Experimental Testbed Algorithm</vt:lpstr>
      <vt:lpstr>Experimental Testbed Baseline Algorithm Evaluation</vt:lpstr>
      <vt:lpstr>Evaluation (semi-synthetic) Dataset Generation</vt:lpstr>
      <vt:lpstr>Evaluation (semi-synthetic) Dataset Generation</vt:lpstr>
      <vt:lpstr>Evaluation (semi-synthetic) Dataset Generation</vt:lpstr>
      <vt:lpstr>Evaluation (semi-synthetic) F1, precision, recall</vt:lpstr>
      <vt:lpstr>Evaluation (semi-synthetic) User Interface</vt:lpstr>
      <vt:lpstr>Evaluation (semi-synthetic) Performance: Online vs Offline</vt:lpstr>
      <vt:lpstr>Evaluation (semi-synthetic) Conclusions</vt:lpstr>
      <vt:lpstr>Evaluation (CloudScope / CMC) Insights on VM metrics</vt:lpstr>
      <vt:lpstr>Evaluation  Baseline</vt:lpstr>
      <vt:lpstr>Conclusions Challenges</vt:lpstr>
      <vt:lpstr>Related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Hypervisor Anomaly Detection</dc:title>
  <dc:subject/>
  <dc:creator>Jorge.Cardoso@huawei.com</dc:creator>
  <cp:keywords/>
  <dc:description/>
  <cp:lastModifiedBy>Jorge Cardoso (Intelligent CloudOps, Cloud BU)</cp:lastModifiedBy>
  <cp:revision>13295</cp:revision>
  <cp:lastPrinted>2019-07-22T07:17:12Z</cp:lastPrinted>
  <dcterms:created xsi:type="dcterms:W3CDTF">2010-09-30T06:00:50Z</dcterms:created>
  <dcterms:modified xsi:type="dcterms:W3CDTF">2024-07-10T09:50:46Z</dcterms:modified>
  <cp:category>Design</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1703080113</vt:lpwstr>
  </property>
</Properties>
</file>